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326" r:id="rId6"/>
    <p:sldId id="261" r:id="rId7"/>
    <p:sldId id="262" r:id="rId8"/>
    <p:sldId id="321" r:id="rId9"/>
    <p:sldId id="263" r:id="rId10"/>
    <p:sldId id="264" r:id="rId11"/>
    <p:sldId id="265" r:id="rId12"/>
    <p:sldId id="266" r:id="rId13"/>
    <p:sldId id="268" r:id="rId14"/>
    <p:sldId id="342" r:id="rId15"/>
    <p:sldId id="270" r:id="rId16"/>
    <p:sldId id="269" r:id="rId17"/>
    <p:sldId id="271" r:id="rId18"/>
    <p:sldId id="344" r:id="rId19"/>
    <p:sldId id="346" r:id="rId20"/>
    <p:sldId id="347" r:id="rId21"/>
    <p:sldId id="348" r:id="rId22"/>
    <p:sldId id="349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350" r:id="rId38"/>
    <p:sldId id="351" r:id="rId39"/>
    <p:sldId id="286" r:id="rId40"/>
    <p:sldId id="287" r:id="rId41"/>
    <p:sldId id="288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22" r:id="rId56"/>
    <p:sldId id="303" r:id="rId57"/>
    <p:sldId id="304" r:id="rId58"/>
    <p:sldId id="305" r:id="rId59"/>
    <p:sldId id="306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3C772B-8192-4EA4-A55A-8A10B977D607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1D115F-0C2E-4BA9-9E70-0361E2973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F5A2-0872-46C5-80EE-CA0DA759F8F8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36A-D553-451B-9C50-09C0E397A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42BC-3110-459C-B404-30B6C1EDE622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A2E3-23E8-40B1-8ED7-F78441B69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0B4C7-B122-4E94-9CB6-0FF6DE0D8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8870F-C129-4113-A55F-E85549A3FBD4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9620-CC00-4063-964A-9F7EA88CB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6EA83B-D7E4-4518-86C0-1438003B9B51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B89A5F-310B-40E1-9AE8-8B48AF19D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FB0E5B-B658-4D62-A1BD-F0CBECC91828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834F5F-D01A-4554-8C92-456F83CBB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FEA914-D445-4BD5-B4BB-CF9EC7AC0716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77647-E82A-4589-9A6E-6D9D59ED8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B3EB-9847-4B34-91B2-15A88299F63D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5D76-CE71-49DA-98CB-1AE1A704F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1B13E-2C81-4C0F-AB8C-1BA436B0B215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E824D8-D04F-46F6-A2B7-634596991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01E0-9CA5-4296-9351-40F2B84B6642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E5991-1DBA-4AA7-9DAC-1CF7AF62A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2574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15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3699F7-F317-4FBA-8A46-F27588B7835C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87960E-CD86-4053-B073-FA92284E5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CB1758-DB54-4A83-A707-AC274AF8AE5D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F8F606D-AA81-4BD3-894B-6986CF329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0" r:id="rId2"/>
    <p:sldLayoutId id="2147483796" r:id="rId3"/>
    <p:sldLayoutId id="2147483797" r:id="rId4"/>
    <p:sldLayoutId id="2147483798" r:id="rId5"/>
    <p:sldLayoutId id="2147483791" r:id="rId6"/>
    <p:sldLayoutId id="2147483799" r:id="rId7"/>
    <p:sldLayoutId id="2147483792" r:id="rId8"/>
    <p:sldLayoutId id="2147483800" r:id="rId9"/>
    <p:sldLayoutId id="2147483793" r:id="rId10"/>
    <p:sldLayoutId id="2147483794" r:id="rId11"/>
    <p:sldLayoutId id="21474838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loadPage('P5_23.htm','Ti5_2.htm','str_23.htm');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E:\G05\pic\Bullet1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loadPage('P5_23.htm','Ti5_2.htm','str_23.htm');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loadPage('P5_23.htm','Ti5_2.htm','str_23.htm');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E:\G05\PIC_HI\5_1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9144000" cy="60007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200000"/>
                  </a:schemeClr>
                </a:solidFill>
              </a:rPr>
              <a:t>Оренбургский государственный медицинский университет</a:t>
            </a:r>
            <a:br>
              <a:rPr lang="ru-RU" sz="24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satMod val="200000"/>
                  </a:schemeClr>
                </a:solidFill>
              </a:rPr>
              <a:t>Кафедра детской хирургии</a:t>
            </a:r>
            <a: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ПОРОКИ РАЗВИТИЯ ПОЧЕК У ДЕТЕЙ</a:t>
            </a: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6 </a:t>
            </a: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курс </a:t>
            </a:r>
            <a:r>
              <a:rPr lang="ru-RU" sz="3600" b="1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факультет </a:t>
            </a:r>
            <a:r>
              <a:rPr lang="ru-RU" sz="3600" b="1" smtClean="0">
                <a:solidFill>
                  <a:schemeClr val="tx2">
                    <a:satMod val="200000"/>
                  </a:schemeClr>
                </a:solidFill>
              </a:rPr>
              <a:t>иностранных студентов</a:t>
            </a: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satMod val="200000"/>
                  </a:schemeClr>
                </a:solidFill>
              </a:rPr>
              <a:t>Доцент И.В.Афуков</a:t>
            </a:r>
            <a:endParaRPr lang="ru-RU" sz="2800" b="1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2875" y="0"/>
            <a:ext cx="8786813" cy="718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/>
              <a:t>	</a:t>
            </a:r>
            <a:r>
              <a:rPr lang="ru-RU" sz="2300" b="1"/>
              <a:t>Процесс восхождения почек происходит за счет образования новых артериальных стволов. Из стенки аорты появляется выпячивание, врастающее в паренхиму и берущее на себя кровоснабжение почки. 	Прежние почечные артерии постепенно облитерируются и рассасываются. Новообразованные артериальные стволы, укорачиваясь, подтягивают почку кверху, при этом происходит ее некоторая ротация. Затем образуются новые сосуды, отходящие от аорты выше прежних, и т.д., и почка, как по лестнице, с их помощью совершает процесс восхождения и ротациии. </a:t>
            </a:r>
          </a:p>
          <a:p>
            <a:pPr algn="just"/>
            <a:r>
              <a:rPr lang="ru-RU" sz="2300" b="1"/>
              <a:t>	У 1/3 людей предварительно образованные артериальные стволы не рассасываются (аберрантные сосуды), вызывая в ряде случаев сдавление мочеточника и развитие гидронефроза. При нарушении эмбриогенеза почка может остановиться на пути восхождения, будучи фиксирована несколькими артериальными стволами (дистопия почки).</a:t>
            </a:r>
          </a:p>
          <a:p>
            <a:pPr algn="just"/>
            <a:r>
              <a:rPr lang="ru-RU" sz="2300" b="1"/>
              <a:t/>
            </a:r>
            <a:br>
              <a:rPr lang="ru-RU" sz="2300" b="1"/>
            </a:br>
            <a:endParaRPr lang="ru-RU" sz="2300" b="1"/>
          </a:p>
        </p:txBody>
      </p:sp>
      <p:pic>
        <p:nvPicPr>
          <p:cNvPr id="18435" name="Picture 3" descr="D:\UCHEBNIK\G05\pic\Bulle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5363" y="0"/>
            <a:ext cx="16668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14313" y="0"/>
            <a:ext cx="8786812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ru-RU" sz="2400" b="1">
                <a:cs typeface="Times New Roman" pitchFamily="18" charset="0"/>
              </a:rPr>
              <a:t>	</a:t>
            </a:r>
          </a:p>
          <a:p>
            <a:pPr indent="228600" algn="just"/>
            <a:r>
              <a:rPr lang="ru-RU" sz="2400" b="1">
                <a:cs typeface="Times New Roman" pitchFamily="18" charset="0"/>
              </a:rPr>
              <a:t>	</a:t>
            </a:r>
          </a:p>
          <a:p>
            <a:pPr indent="228600" algn="just"/>
            <a:r>
              <a:rPr lang="ru-RU" sz="2400" b="1">
                <a:cs typeface="Times New Roman" pitchFamily="18" charset="0"/>
              </a:rPr>
              <a:t>	Многообразие и высокая распространенность пороков органов мочевыделения, тяжесть осложнений и нередко фатальная предопределенность заставляют рассматривать проблему их существования с точки зрения профилактики. 	</a:t>
            </a:r>
          </a:p>
          <a:p>
            <a:pPr indent="228600" algn="just"/>
            <a:r>
              <a:rPr lang="ru-RU" sz="2400" b="1">
                <a:cs typeface="Times New Roman" pitchFamily="18" charset="0"/>
              </a:rPr>
              <a:t>	Среди аномалий мочевыделительной системы наибольший удельный вес имеют различные варианты обструктивных уропатий. 	</a:t>
            </a:r>
          </a:p>
          <a:p>
            <a:pPr indent="228600" algn="just"/>
            <a:r>
              <a:rPr lang="ru-RU" sz="2400" b="1">
                <a:cs typeface="Times New Roman" pitchFamily="18" charset="0"/>
              </a:rPr>
              <a:t>	Нарушение уродинамики чаще всего происходит в важных уродинамических узлах: чашечно-лоханочном, лоханочно-мочеточниковом, пузырно-мочеточниковом и пузырно-уретральном сегментах, что представляет угрозу для жизни больного в связи с нарушением оттока мочи, развитием пиелонефрита и ХПН.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ru-RU" sz="2200" b="1">
                <a:cs typeface="Times New Roman" pitchFamily="18" charset="0"/>
              </a:rPr>
              <a:t>	Совершенствование методов пренатальной диагностики привело к значительному увеличению в хирургических стационарах новорожденных с урологической патологией. 	Ультразвуковой метод в настоящее время является основным и самым распространенным способом пренатального скрининга течения беременности, контроля за состоянием плода, выявления пороков развития. </a:t>
            </a:r>
          </a:p>
          <a:p>
            <a:pPr indent="228600" algn="just"/>
            <a:r>
              <a:rPr lang="ru-RU" sz="2200" b="1">
                <a:cs typeface="Times New Roman" pitchFamily="18" charset="0"/>
              </a:rPr>
              <a:t>	Первым признаком патологии мочевыводящей системы при ультразвуковом скрининге плода, как правило, является пиелоэктазия. Пиелоэктазией называют расширение лоханки, которое возникает в результате функциональных или органических причин и сопровождается нарушением уродинамики. Наиболее популярными в клинической практике дородовыми ультразвуковыми критериями пиелоэктазий являются: </a:t>
            </a:r>
          </a:p>
          <a:p>
            <a:pPr indent="228600" algn="just"/>
            <a:r>
              <a:rPr lang="ru-RU" sz="2200" b="1">
                <a:cs typeface="Times New Roman" pitchFamily="18" charset="0"/>
              </a:rPr>
              <a:t>	1) увеличение переднезаднего размера лоханки более 4 мм в 15-20 недель, более 5 мм в 20-30 недель и более 7 мм в 30-40 недель; </a:t>
            </a:r>
          </a:p>
          <a:p>
            <a:pPr indent="228600" algn="just"/>
            <a:r>
              <a:rPr lang="ru-RU" sz="2200" b="1">
                <a:cs typeface="Times New Roman" pitchFamily="18" charset="0"/>
              </a:rPr>
              <a:t>	2) интактность паренхимы и почечных чашечек; 	3)отсутствие изменений мочевого пузыря.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Пренатальная\grishina20080201102144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0" y="-1571625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odleskaya20080111133127819"/>
          <p:cNvPicPr>
            <a:picLocks noChangeAspect="1" noChangeArrowheads="1"/>
          </p:cNvPicPr>
          <p:nvPr/>
        </p:nvPicPr>
        <p:blipFill>
          <a:blip r:embed="rId2" cstate="print">
            <a:lum bright="6000" contrast="36000"/>
          </a:blip>
          <a:srcRect l="13046" t="10080" r="33632" b="31604"/>
          <a:stretch>
            <a:fillRect/>
          </a:stretch>
        </p:blipFill>
        <p:spPr bwMode="auto">
          <a:xfrm>
            <a:off x="0" y="131763"/>
            <a:ext cx="9144000" cy="672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endParaRPr lang="ru-RU" sz="2400" b="1">
              <a:cs typeface="Times New Roman" pitchFamily="18" charset="0"/>
            </a:endParaRPr>
          </a:p>
          <a:p>
            <a:pPr indent="228600" algn="just"/>
            <a:endParaRPr lang="ru-RU" sz="2400" b="1">
              <a:cs typeface="Times New Roman" pitchFamily="18" charset="0"/>
            </a:endParaRPr>
          </a:p>
          <a:p>
            <a:pPr indent="228600" algn="just"/>
            <a:r>
              <a:rPr lang="ru-RU" sz="2400" b="1">
                <a:cs typeface="Times New Roman" pitchFamily="18" charset="0"/>
              </a:rPr>
              <a:t>	В связи с этим особую важность приобретают пренатальная диагностика и объективная оценка состояния паренхимы почки плода для определения реальной возможности своевременной декомпрессии верхних мочевых путей. 	</a:t>
            </a:r>
          </a:p>
          <a:p>
            <a:pPr indent="228600" algn="just"/>
            <a:r>
              <a:rPr lang="ru-RU" sz="2400" b="1">
                <a:cs typeface="Times New Roman" pitchFamily="18" charset="0"/>
              </a:rPr>
              <a:t>	Минимальный срок, при котором может быть выявлен гидронефроз плода, составляет 18-20 недель беременности. Уменьшение размеров чашечно-лоханочной системы плода при динамическом наблюдении не всегда является прогностически благоприятным признаком, поскольку может свидетельствовать о формировании вторично сморщенной почки.</a:t>
            </a:r>
          </a:p>
          <a:p>
            <a:pPr indent="228600" algn="just"/>
            <a:endParaRPr lang="ru-RU" sz="24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42875" y="0"/>
            <a:ext cx="8786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ru-RU" sz="2400" b="1">
                <a:cs typeface="Times New Roman" pitchFamily="18" charset="0"/>
              </a:rPr>
              <a:t>	Пиелоэктазия, выявленная пренатально, в 13% случаев имеет транзиторный характер и исчезает к моменту родов, в 63% ликвидируется после рождения до 6 месяцев. Многие авторы считают, что при пиелоэктазии имеет место только расширение лоханки, толщина паренхимы не снижена, функция почки не страдает. 	Поэтому пиелоэктазия в последнее время рассматривается как функциональное состояние, не требующее лечения. 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42875" y="3357563"/>
            <a:ext cx="864393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</a:t>
            </a:r>
            <a:r>
              <a:rPr lang="ru-RU" sz="2300" b="1"/>
              <a:t>Первая функциональная деятельность почки – поступление в коллекторную систему первичной мочи – отмечается на 11 – 12 неделе эмбрионального периода. При наличии причины, вызывающей стаз мочи в лоханке, постепенно повышается внутрилоханочное давление, которое приводит к нарушению формирования почечной паренхимы. Степень ее повреждения различна: от незначительного до полной атрофии к моменту рождения.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Пренатальная\podlesskaya20071218140459635.jpg"/>
          <p:cNvPicPr>
            <a:picLocks noChangeAspect="1" noChangeArrowheads="1"/>
          </p:cNvPicPr>
          <p:nvPr/>
        </p:nvPicPr>
        <p:blipFill>
          <a:blip r:embed="rId2" cstate="print">
            <a:lum bright="10000" contrast="28000"/>
          </a:blip>
          <a:srcRect/>
          <a:stretch>
            <a:fillRect/>
          </a:stretch>
        </p:blipFill>
        <p:spPr bwMode="auto">
          <a:xfrm>
            <a:off x="-3429000" y="-1571625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400" b="1" smtClean="0">
                <a:solidFill>
                  <a:schemeClr val="tx1"/>
                </a:solidFill>
              </a:rPr>
              <a:t>Пренательное консультирование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23850" y="1735138"/>
            <a:ext cx="84963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Согласно существующим рекомендациям</a:t>
            </a:r>
          </a:p>
          <a:p>
            <a:pPr algn="ctr"/>
            <a:r>
              <a:rPr lang="ru-RU" sz="2400" b="1"/>
              <a:t> </a:t>
            </a:r>
          </a:p>
          <a:p>
            <a:pPr algn="ctr"/>
            <a:r>
              <a:rPr lang="ru-RU" sz="2400" b="1"/>
              <a:t>(Приказ МЗ РФ от 28.12.2000 № 457)  </a:t>
            </a:r>
          </a:p>
          <a:p>
            <a:pPr algn="ctr"/>
            <a:endParaRPr lang="ru-RU" sz="2400" b="1"/>
          </a:p>
          <a:p>
            <a:pPr algn="ctr"/>
            <a:r>
              <a:rPr lang="ru-RU" sz="2400" b="1"/>
              <a:t>ультразвуковое  сканнирование</a:t>
            </a:r>
          </a:p>
          <a:p>
            <a:pPr algn="ctr"/>
            <a:endParaRPr lang="ru-RU" sz="2400" b="1"/>
          </a:p>
          <a:p>
            <a:pPr algn="ctr"/>
            <a:r>
              <a:rPr lang="ru-RU" sz="2400" b="1"/>
              <a:t>             во время беременности проводится трижды </a:t>
            </a:r>
          </a:p>
          <a:p>
            <a:pPr algn="ctr"/>
            <a:endParaRPr lang="ru-RU" sz="2400" b="1"/>
          </a:p>
          <a:p>
            <a:pPr algn="ctr"/>
            <a:r>
              <a:rPr lang="ru-RU" sz="2400" b="1" i="1"/>
              <a:t>(10-14, 18 – 22, 30 -32 недели беременности)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Ультразвуковые маркеры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err="1" smtClean="0">
                <a:solidFill>
                  <a:srgbClr val="FFFF00"/>
                </a:solidFill>
              </a:rPr>
              <a:t>мочевыведения</a:t>
            </a:r>
            <a:r>
              <a:rPr lang="ru-RU" sz="2400" b="1" dirty="0" smtClean="0">
                <a:solidFill>
                  <a:srgbClr val="FFFF00"/>
                </a:solidFill>
              </a:rPr>
              <a:t> плода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" charset="0"/>
              </a:rPr>
              <a:t>Одно – и  двустороннее расширение лоханок;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" charset="0"/>
              </a:rPr>
              <a:t>Визуализация и расширение мочеточников;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" charset="0"/>
              </a:rPr>
              <a:t>Значительное расширение или уменьшение размеров мочевого пузыря (с. </a:t>
            </a:r>
            <a:r>
              <a:rPr lang="ru-RU" sz="2800" b="1" dirty="0" err="1" smtClean="0">
                <a:solidFill>
                  <a:srgbClr val="FFFF00"/>
                </a:solidFill>
                <a:latin typeface="Arial" charset="0"/>
              </a:rPr>
              <a:t>мегацистис</a:t>
            </a:r>
            <a:r>
              <a:rPr lang="ru-RU" sz="2800" b="1" dirty="0" smtClean="0">
                <a:solidFill>
                  <a:srgbClr val="FFFF00"/>
                </a:solidFill>
                <a:latin typeface="Arial" charset="0"/>
              </a:rPr>
              <a:t> или с. микроцистис);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Отсутствие визуализации почек;</a:t>
            </a:r>
            <a:endParaRPr lang="ru-RU" sz="28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14313" y="0"/>
            <a:ext cx="871537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ru-RU" sz="2400" b="1">
                <a:cs typeface="Times New Roman" pitchFamily="18" charset="0"/>
              </a:rPr>
              <a:t>	Пороки развития органов мочевой системы</a:t>
            </a:r>
            <a:r>
              <a:rPr lang="ru-RU" sz="2400">
                <a:cs typeface="Times New Roman" pitchFamily="18" charset="0"/>
              </a:rPr>
              <a:t>             по частоте прочно занимают ведущее место среди всех эмбрио- и фетопатий, составляя среди них более 40%. Многие из них представляют непосредственную угрозу для жизни больного в связи с нарушением оттока мочи, развитием пиелонефрита и почечной недостаточности (обструктивные уропатии). Другие в дальнейшем сказываются бесплодием (аномалии и пороки развития яичек и половых органов). Для понимания причин возникновения некоторых пороков целесообразно кратко изложить эмбриогенез органов мочевой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361950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Фатальные «пиелоэктазии» проявляются значительным расширением полостных систем почек   в сочетании с огромным несокращающимся мочевым пузырём</a:t>
            </a:r>
          </a:p>
          <a:p>
            <a:pPr>
              <a:defRPr/>
            </a:pP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ru-RU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Признаки тяжести поражения:</a:t>
            </a:r>
          </a:p>
          <a:p>
            <a:pPr algn="ctr">
              <a:defRPr/>
            </a:pPr>
            <a:endParaRPr lang="ru-RU" sz="2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4">
              <a:lnSpc>
                <a:spcPct val="145000"/>
              </a:lnSpc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Двустороннее поражение</a:t>
            </a:r>
          </a:p>
          <a:p>
            <a:pPr lvl="4">
              <a:lnSpc>
                <a:spcPct val="145000"/>
              </a:lnSpc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Резкое двустороннее истончение паренхимы признаки кистозной дисплазии</a:t>
            </a:r>
          </a:p>
          <a:p>
            <a:pPr lvl="4">
              <a:lnSpc>
                <a:spcPct val="145000"/>
              </a:lnSpc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Скопление жидкости (мочи) под капсулой почек в брюшной полости</a:t>
            </a:r>
          </a:p>
          <a:p>
            <a:pPr lvl="4">
              <a:lnSpc>
                <a:spcPct val="145000"/>
              </a:lnSpc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Отсутствие сокращений мочевого пузыря на фоне мегацистиса (до      400-800% от N)</a:t>
            </a:r>
          </a:p>
          <a:p>
            <a:pPr lvl="4">
              <a:lnSpc>
                <a:spcPct val="145000"/>
              </a:lnSpc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Резкое снижение диуреза или отсутствие продукции мочи</a:t>
            </a:r>
          </a:p>
          <a:p>
            <a:pPr lvl="4">
              <a:lnSpc>
                <a:spcPct val="145000"/>
              </a:lnSpc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Маловодие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400" b="1" dirty="0" smtClean="0">
                <a:solidFill>
                  <a:srgbClr val="FFFF00"/>
                </a:solidFill>
              </a:rPr>
              <a:t>Ответственное  решение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3"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Консультация генетика</a:t>
            </a:r>
          </a:p>
          <a:p>
            <a:pPr lvl="3"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Обсуждение на </a:t>
            </a:r>
            <a:r>
              <a:rPr lang="ru-RU" sz="2800" b="1" dirty="0" err="1" smtClean="0">
                <a:solidFill>
                  <a:srgbClr val="FFFF00"/>
                </a:solidFill>
              </a:rPr>
              <a:t>пренатальном</a:t>
            </a:r>
            <a:r>
              <a:rPr lang="ru-RU" sz="2800" b="1" dirty="0" smtClean="0">
                <a:solidFill>
                  <a:srgbClr val="FFFF00"/>
                </a:solidFill>
              </a:rPr>
              <a:t> консилиуме</a:t>
            </a:r>
          </a:p>
          <a:p>
            <a:pPr lvl="3"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Обсуждение вопроса с обоими родителями о прерывании беременности до 24 недели </a:t>
            </a:r>
            <a:r>
              <a:rPr lang="ru-RU" sz="2800" b="1" dirty="0" err="1" smtClean="0">
                <a:solidFill>
                  <a:srgbClr val="FFFF00"/>
                </a:solidFill>
              </a:rPr>
              <a:t>гестации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lvl="3" eaLnBrk="1" hangingPunct="1">
              <a:defRPr/>
            </a:pPr>
            <a:r>
              <a:rPr lang="ru-RU" sz="2800" b="1" dirty="0" err="1" smtClean="0">
                <a:solidFill>
                  <a:srgbClr val="FFFF00"/>
                </a:solidFill>
              </a:rPr>
              <a:t>Патолого-анатомическое</a:t>
            </a:r>
            <a:r>
              <a:rPr lang="ru-RU" sz="2800" b="1" dirty="0" smtClean="0">
                <a:solidFill>
                  <a:srgbClr val="FFFF00"/>
                </a:solidFill>
              </a:rPr>
              <a:t> исследование </a:t>
            </a:r>
            <a:r>
              <a:rPr lang="ru-RU" sz="2800" b="1" dirty="0" err="1" smtClean="0">
                <a:solidFill>
                  <a:srgbClr val="FFFF00"/>
                </a:solidFill>
              </a:rPr>
              <a:t>абортуса</a:t>
            </a:r>
            <a:endParaRPr lang="ru-RU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1748" name="Picture 4" descr="Изображение 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338" y="-963613"/>
            <a:ext cx="1219200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Изображение 012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 bwMode="auto">
          <a:xfrm>
            <a:off x="-541338" y="-963613"/>
            <a:ext cx="1219200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ctr"/>
            <a:r>
              <a:rPr lang="ru-RU" sz="2800" b="1">
                <a:cs typeface="Times New Roman" pitchFamily="18" charset="0"/>
              </a:rPr>
              <a:t>Алгоритмы догоспитальной диагностики</a:t>
            </a:r>
          </a:p>
          <a:p>
            <a:pPr indent="228600" algn="ctr" eaLnBrk="0" hangingPunct="0"/>
            <a:r>
              <a:rPr lang="ru-RU" sz="2800" b="1">
                <a:cs typeface="Times New Roman" pitchFamily="18" charset="0"/>
              </a:rPr>
              <a:t>нефроурологических заболеваний у детей.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122555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ru-RU" sz="2000" b="1">
                <a:cs typeface="Times New Roman" pitchFamily="18" charset="0"/>
              </a:rPr>
              <a:t>	СРОЧНАЯ ОЦЕНКА ТАКИХ СИНДРОМОВ КАК АБДОМИНАЛЬНАЯ БОЛЬ, ЛИХОРАДКА, ОБЪЕМНЫЕ ОБРАЗОВАНИЯ, АСЦИТ, ИЗМЕНЕНИЯ МОЧЕВОГО ОСАДКА И Т.Д. ВАЖНА И ДЛЯ ВЫБОРА ХИРУРГИЧЕСКОЙ ТАКТИКИ И ДЛЯ НАЗНАЧЕНИЯ СПЕЦИАЛЬНЫХ ИССЛЕДОВАНИЙ, НЕБЕЗРАЗЛИЧНЫХ И НЕ ВСЕГДА БЕЗОПАСНЫХ  ДЛЯ  РЕБЕНКА. </a:t>
            </a:r>
          </a:p>
          <a:p>
            <a:pPr indent="342900" algn="just">
              <a:lnSpc>
                <a:spcPct val="150000"/>
              </a:lnSpc>
            </a:pPr>
            <a:r>
              <a:rPr lang="ru-RU" sz="2000" b="1">
                <a:cs typeface="Times New Roman" pitchFamily="18" charset="0"/>
              </a:rPr>
              <a:t>	В РАЙОНАХ НАШЕЙ ОБЛАСТИ ОКОЛО 15% БОЛЬНЫХ С ОБСТРУКТИВНЫМИ УРОПАТИЯМИ ПРАВОЙ ПОЧКИ ПОДВЕРГАЮТСЯ ОШИБОЧНОЙ АППЕНДЭКТОМИИ. ПОЭТОМУ В ДИФФЕРЕНЦИАЛЬНОЙ ДИАГНОСТИКЕ ЗАБОЛЕВАНИЙ БРЮШНОЙ ПОЛОСТИ И МОЧЕВОЙ СИСТЕМЫ У ДЕТЕЙ МОГУТ БЫТЬ ПОЛЕЗНЫ СЛЕДУЮЩИЕ АЛГОРИТМЫ.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214313" y="117475"/>
            <a:ext cx="8786812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1. Острый приступ абдоминальной боли при уропатиях может быть связан либо с быстрым подъемом внутрилоханочного давления, либо с обострением пиелонефрита, поскольку причиной любой боли является ишемия нервных синапсов. 	Выраженная обструкция вызывает кровоточивость в форникальных зонах и гематурию, а обострение мочевой инфекции сопровождается массивной лейкоцитурией. </a:t>
            </a:r>
          </a:p>
          <a:p>
            <a:pPr algn="just"/>
            <a:r>
              <a:rPr lang="ru-RU" sz="2400" b="1"/>
              <a:t>	Поскольку абсолютный уростаз в клинической практике явление очень редкое, то какое-то количество патологического субстрата всегда отходит через препятствие, обуславливая гематурию или лейкоцитурию. </a:t>
            </a:r>
          </a:p>
          <a:p>
            <a:pPr algn="just"/>
            <a:r>
              <a:rPr lang="ru-RU" sz="2400" b="1"/>
              <a:t>	Таким образом, нормальный анализ мочи, взятой на фоне болевого приступа или в первые сутки после него, позволяет отвергнуть урологический генез абдоминальной боли.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2000">
                <a:cs typeface="Times New Roman" pitchFamily="18" charset="0"/>
              </a:rPr>
              <a:t>	</a:t>
            </a:r>
          </a:p>
          <a:p>
            <a:pPr indent="342900" algn="just"/>
            <a:r>
              <a:rPr lang="ru-RU" sz="2000">
                <a:cs typeface="Times New Roman" pitchFamily="18" charset="0"/>
              </a:rPr>
              <a:t>	</a:t>
            </a:r>
            <a:r>
              <a:rPr lang="ru-RU" sz="2400" b="1">
                <a:cs typeface="Times New Roman" pitchFamily="18" charset="0"/>
              </a:rPr>
              <a:t>2</a:t>
            </a:r>
            <a:r>
              <a:rPr lang="ru-RU" sz="2000" b="1">
                <a:cs typeface="Times New Roman" pitchFamily="18" charset="0"/>
              </a:rPr>
              <a:t>. </a:t>
            </a:r>
            <a:r>
              <a:rPr lang="ru-RU" sz="2400" b="1">
                <a:cs typeface="Times New Roman" pitchFamily="18" charset="0"/>
              </a:rPr>
              <a:t>Л</a:t>
            </a:r>
            <a:r>
              <a:rPr lang="ru-RU" sz="2000" b="1">
                <a:cs typeface="Times New Roman" pitchFamily="18" charset="0"/>
              </a:rPr>
              <a:t>ИХОРАДКА, КАК И БОЛЕВОЙ СИНДРОМ ВСЕГДА СВЯЗАНЫ ЛИБО С УРОСТАЗОМ, ЛИБО С ОБОСТРЕНИЕМ ИНФЕКЦИИ.                   	</a:t>
            </a:r>
            <a:r>
              <a:rPr lang="ru-RU" sz="2400" b="1">
                <a:cs typeface="Times New Roman" pitchFamily="18" charset="0"/>
              </a:rPr>
              <a:t>Н</a:t>
            </a:r>
            <a:r>
              <a:rPr lang="ru-RU" sz="2000" b="1">
                <a:cs typeface="Times New Roman" pitchFamily="18" charset="0"/>
              </a:rPr>
              <a:t>Е СЛУЧАЙНО ЭТИ ДВА СИМПТОМА, КАК ПРАВИЛО, СОЧЕТАЮТСЯ. </a:t>
            </a:r>
            <a:r>
              <a:rPr lang="ru-RU" sz="2400" b="1">
                <a:cs typeface="Times New Roman" pitchFamily="18" charset="0"/>
              </a:rPr>
              <a:t>П</a:t>
            </a:r>
            <a:r>
              <a:rPr lang="ru-RU" sz="2000" b="1">
                <a:cs typeface="Times New Roman" pitchFamily="18" charset="0"/>
              </a:rPr>
              <a:t>РИ ПОЧЕЧНОЙ КОЛИКЕ ПИРОГЕННЫМ СУБСТРАТОМ СЛУЖИТ РЕЗОРБЦИЯ МОЧИ В ИНТЕРСТИЦИИ ПОЧКИ, А ПРИ ИНФЕКЦИИ – БАКТЕРИАЛЬНЫЕ ТОКСИНЫ. </a:t>
            </a:r>
          </a:p>
          <a:p>
            <a:pPr indent="342900" algn="just"/>
            <a:r>
              <a:rPr lang="ru-RU" sz="2000" b="1">
                <a:cs typeface="Times New Roman" pitchFamily="18" charset="0"/>
              </a:rPr>
              <a:t>	</a:t>
            </a:r>
            <a:r>
              <a:rPr lang="ru-RU" sz="2400" b="1">
                <a:cs typeface="Times New Roman" pitchFamily="18" charset="0"/>
              </a:rPr>
              <a:t>Е</a:t>
            </a:r>
            <a:r>
              <a:rPr lang="ru-RU" sz="2000" b="1">
                <a:cs typeface="Times New Roman" pitchFamily="18" charset="0"/>
              </a:rPr>
              <a:t>СТЕСТВЕННО, ЧТО АНАЛОГИЧНЫЕ ПРИЧИНЫ ДОЛЖНЫ ВЫЗЫВАТЬ И АНАЛОГИЧНЫЕ ПОСЛЕДСТВИЯ, ОПИСАННЫЕ В АЛГОРИТМЕ №1, Т.Е. ГЕМАТУРИЮ И ЛЕЙКОЦИТУРИЮ. </a:t>
            </a:r>
          </a:p>
          <a:p>
            <a:pPr indent="342900" algn="just"/>
            <a:r>
              <a:rPr lang="ru-RU" sz="2000" b="1">
                <a:cs typeface="Times New Roman" pitchFamily="18" charset="0"/>
              </a:rPr>
              <a:t>	</a:t>
            </a:r>
            <a:r>
              <a:rPr lang="ru-RU" sz="2400" b="1">
                <a:cs typeface="Times New Roman" pitchFamily="18" charset="0"/>
              </a:rPr>
              <a:t>Р</a:t>
            </a:r>
            <a:r>
              <a:rPr lang="ru-RU" sz="2000" b="1">
                <a:cs typeface="Times New Roman" pitchFamily="18" charset="0"/>
              </a:rPr>
              <a:t>ЕДКИМ ИСКЛЮЧЕНИЕМ В ДЕТСКОМ ВОЗРАСТЕ ЯВЛЯЮТСЯ ОСТРЫЙ ГНОЙНЫЙ НЕФРИТ (АПОСТЕМАТОЗ, КАРБУНКУЛ ПОЧКИ) И ПАРАНЕФРИТ, КОТОРЫЕ ОБЫЧНО ПРОТЕКАЮТ НА ФОНЕ СУБНОРМАЛЬНЫХ И НОРМАЛЬНЫХ АНАЛИЗОВ МОЧИ. </a:t>
            </a:r>
          </a:p>
          <a:p>
            <a:pPr indent="342900" algn="just"/>
            <a:r>
              <a:rPr lang="ru-RU" sz="2000" b="1">
                <a:cs typeface="Times New Roman" pitchFamily="18" charset="0"/>
              </a:rPr>
              <a:t>	</a:t>
            </a:r>
            <a:r>
              <a:rPr lang="ru-RU" sz="2400" b="1">
                <a:cs typeface="Times New Roman" pitchFamily="18" charset="0"/>
              </a:rPr>
              <a:t>Э</a:t>
            </a:r>
            <a:r>
              <a:rPr lang="ru-RU" sz="2000" b="1">
                <a:cs typeface="Times New Roman" pitchFamily="18" charset="0"/>
              </a:rPr>
              <a:t>ТИМ ЗАБОЛЕВАНИЯМ СВОЙСТВЕННЫ МАНИФЕСТИРУЮЩИЕ МЕСТНЫЕ И ОБЩИЕ СИМПТОМЫ ГНОЙНО-СЕПТИЧЕСКОГО ПОРАЖЕНИЯ И ИХ ЭКСТРЕННАЯ ВЕРИФИКАЦИЯ ТРЕБУЕТ КАК МИНИМУМ УЛЬТРАСОНОГРАФИИ.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0" y="428625"/>
            <a:ext cx="8929688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 dirty="0"/>
              <a:t>	3. </a:t>
            </a:r>
            <a:r>
              <a:rPr lang="ru-RU" sz="2200" b="1" dirty="0" err="1"/>
              <a:t>Лейкоцитурия</a:t>
            </a:r>
            <a:r>
              <a:rPr lang="ru-RU" sz="2200" b="1" dirty="0"/>
              <a:t>, бесспорно, является доминирующим индикатором </a:t>
            </a:r>
            <a:r>
              <a:rPr lang="ru-RU" sz="2200" b="1" dirty="0" err="1"/>
              <a:t>обструктивных</a:t>
            </a:r>
            <a:r>
              <a:rPr lang="ru-RU" sz="2200" b="1" dirty="0"/>
              <a:t> </a:t>
            </a:r>
            <a:r>
              <a:rPr lang="ru-RU" sz="2200" b="1" dirty="0" err="1"/>
              <a:t>уропатий</a:t>
            </a:r>
            <a:r>
              <a:rPr lang="ru-RU" sz="2200" b="1" dirty="0"/>
              <a:t> у детей. Исключив визуальным способом такие частые причины ложной </a:t>
            </a:r>
            <a:r>
              <a:rPr lang="ru-RU" sz="2200" b="1" dirty="0" err="1"/>
              <a:t>лейкоцитурии</a:t>
            </a:r>
            <a:r>
              <a:rPr lang="ru-RU" sz="2200" b="1" dirty="0"/>
              <a:t> у мальчиков, как </a:t>
            </a:r>
            <a:r>
              <a:rPr lang="ru-RU" sz="2200" b="1" dirty="0" err="1"/>
              <a:t>баланопостит</a:t>
            </a:r>
            <a:r>
              <a:rPr lang="ru-RU" sz="2200" b="1" dirty="0"/>
              <a:t> и фимоз, а у девочек эрозивный </a:t>
            </a:r>
            <a:r>
              <a:rPr lang="ru-RU" sz="2200" b="1" dirty="0" err="1"/>
              <a:t>вульвовагинит</a:t>
            </a:r>
            <a:r>
              <a:rPr lang="ru-RU" sz="2200" b="1" dirty="0"/>
              <a:t> при </a:t>
            </a:r>
            <a:r>
              <a:rPr lang="ru-RU" sz="2200" b="1" dirty="0" err="1"/>
              <a:t>эксудативно-катаральном</a:t>
            </a:r>
            <a:r>
              <a:rPr lang="ru-RU" sz="2200" b="1" dirty="0"/>
              <a:t> диатезе и энтеробиозе, можно с уверенностью думать о мочевой инфекции. </a:t>
            </a:r>
          </a:p>
          <a:p>
            <a:pPr algn="just"/>
            <a:r>
              <a:rPr lang="ru-RU" sz="2200" b="1" dirty="0"/>
              <a:t>	Но при наличии таких симптомов, как абдоминальная боль и лихорадка </a:t>
            </a:r>
            <a:r>
              <a:rPr lang="ru-RU" sz="2200" b="1" dirty="0" err="1"/>
              <a:t>лейкоцитурия</a:t>
            </a:r>
            <a:r>
              <a:rPr lang="ru-RU" sz="2200" b="1" dirty="0"/>
              <a:t> всегда бывает массивной. Минимальная </a:t>
            </a:r>
            <a:r>
              <a:rPr lang="ru-RU" sz="2200" b="1" dirty="0" err="1"/>
              <a:t>лейкоцитурия</a:t>
            </a:r>
            <a:r>
              <a:rPr lang="ru-RU" sz="2200" b="1" dirty="0"/>
              <a:t> и гематурия у детей с подозрением на острые хирургические заболевания органов брюшной полости нередко обусловлены </a:t>
            </a:r>
            <a:r>
              <a:rPr lang="ru-RU" sz="2200" b="1" dirty="0" err="1"/>
              <a:t>тубулоинтерстициальным</a:t>
            </a:r>
            <a:r>
              <a:rPr lang="ru-RU" sz="2200" b="1" dirty="0"/>
              <a:t> синдромом (инфекционно-токсическая почка) на фоне вирусных инфекций. </a:t>
            </a:r>
          </a:p>
          <a:p>
            <a:pPr algn="just"/>
            <a:r>
              <a:rPr lang="ru-RU" sz="2200" b="1" dirty="0"/>
              <a:t>	Наличие </a:t>
            </a:r>
            <a:r>
              <a:rPr lang="ru-RU" sz="2200" b="1" dirty="0" err="1"/>
              <a:t>мезентериальной</a:t>
            </a:r>
            <a:r>
              <a:rPr lang="ru-RU" sz="2200" b="1" dirty="0"/>
              <a:t> </a:t>
            </a:r>
            <a:r>
              <a:rPr lang="ru-RU" sz="2200" b="1" dirty="0" err="1"/>
              <a:t>лимфаденопатии</a:t>
            </a:r>
            <a:r>
              <a:rPr lang="ru-RU" sz="2200" b="1" dirty="0"/>
              <a:t> с болями в животе часто вынуждает таких больных обращаться к хирургу. Изменения в моче у них, как и у детей со спонтанным </a:t>
            </a:r>
            <a:r>
              <a:rPr lang="ru-RU" sz="2200" b="1" dirty="0" err="1"/>
              <a:t>кетоацидозом</a:t>
            </a:r>
            <a:r>
              <a:rPr lang="ru-RU" sz="2200" b="1" dirty="0"/>
              <a:t> обычно исчезают в течение суток.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2000" b="1">
                <a:cs typeface="Times New Roman" pitchFamily="18" charset="0"/>
              </a:rPr>
              <a:t>	4. КЛИНИЧЕСКОЕ ЗНАЧЕНИЕ ГЕМАТУРИИ  В ДИАГНОСТИКЕ ТАКИХ УРОЛОГИЧЕСКИХ ЗАБОЛЕВАНИЙ, КАК ТРАВМЫ, ОПУХОЛИ ИЛИ УРОЛИТИАЗ ОБЩЕИЗВЕСТНО. </a:t>
            </a:r>
          </a:p>
          <a:p>
            <a:pPr indent="342900" algn="just"/>
            <a:r>
              <a:rPr lang="ru-RU" sz="2000" b="1">
                <a:cs typeface="Times New Roman" pitchFamily="18" charset="0"/>
              </a:rPr>
              <a:t>	В НЕОТЛОЖНОЙ ХИРУРГИИ НАИБОЛЕЕ ТРУДНО ДИФФЕРЕНЦИРОВАТЬ УРОПАТИИ И ГЛОМЕРУЛОПАТИИ, ЧТО ВЛИЯЕТ НЕ ТОЛЬКО НА ХИРУРГИЧЕСКУЮ ТАКТИКУ, НО И НА ВЫБОР ОБЕЗБОЛИВАНИЯ. НУЖНО УЧИТЫВАТЬ, ЧТО СОПРОВОЖДАЮЩАЯ ГЕМАТУРИЮ ПРОТЕИНУРИЯ ИМЕЕТ РАЗЛИЧНЫЙ ГЕНЕЗ ПРИ ЭТИХ ЗАБОЛЕВАНИЯХ. </a:t>
            </a:r>
          </a:p>
          <a:p>
            <a:pPr indent="342900" algn="just"/>
            <a:r>
              <a:rPr lang="ru-RU" sz="2000" b="1">
                <a:cs typeface="Times New Roman" pitchFamily="18" charset="0"/>
              </a:rPr>
              <a:t>	ПРИ НАРУШЕННОЙ ПРОНИЦАЕМОСТИ КЛУБОЧКОВЫХ МЕМБРАН ОНА ОБЫЧНО БЫВАЕТ ВПЕЧАТЛЯЮЩЕЙ. А У УРОЛОГИЧЕСКИХ БОЛЬНЫХ БЕЛОК В МОЧЕ ОБРАЗУЕТСЯ ЗА СЧЕТ ГЕМОЛИЗА ЭРИТРОЦИТОВ И ЕГО КОЛИЧЕСТВО ПРОПОРЦИОНАЛЬНО ОБЪЕМУ КЛЕТОЧНОГО  СУБСТРАТА. </a:t>
            </a:r>
          </a:p>
          <a:p>
            <a:pPr indent="342900" algn="just"/>
            <a:r>
              <a:rPr lang="ru-RU" sz="2000" b="1">
                <a:cs typeface="Times New Roman" pitchFamily="18" charset="0"/>
              </a:rPr>
              <a:t>	НАПРИМЕР, НАЛИЧИЕ В МОЧЕ 15-20 ЭРИТРОЦИТОВ И 0,099 ПРОМИЛЛЕ БЕЛКА ТИПИЧНО ДЛЯ МОЧЕКАМЕННОЙ БОЛЕЗНИ, А ТАКОЕ ЖЕ КОЛИЧЕСТВО ФОРМЕННЫХ   ЭЛЕМЕНТОВ С СОДЕРЖАНИЕМ БЕЛКА СВЫШЕ 0,165 ПРОМИЛЛЕ УЖЕ СВИДЕТЕЛЬСТВУЕТ О ГЛОМЕРУЛОНЕФРИТЕ. ПРОТЕИНУРИЯ СВЫШЕ 1 ПРОМИЛЛЕ РЕДКО НАБЛЮДАЕТСЯ У УРОЛОГИЧЕСКИХ БОЛЬНЫХ ДАЖЕ ПРИ МАКРОСКОПИЧЕСКИ ЗАМЕТНОЙ ГЕМАТУРИИ И ПИУРИИ.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0" y="0"/>
            <a:ext cx="91440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b="1">
                <a:cs typeface="Times New Roman" pitchFamily="18" charset="0"/>
              </a:rPr>
              <a:t>	</a:t>
            </a:r>
          </a:p>
          <a:p>
            <a:pPr indent="342900" algn="just"/>
            <a:r>
              <a:rPr lang="ru-RU" b="1">
                <a:cs typeface="Times New Roman" pitchFamily="18" charset="0"/>
              </a:rPr>
              <a:t>	5. ПОЛЛАКИУРИЯ У ДЕТЕЙ НАИБОЛЕЕ ЧАСТО ЯВЛЯЕТСЯ ПРИЗНАКОМ ЦИСТИТА ИЛИ КОНКРЕМЕНТА В ЮКСТАВЕЗИКАЛЬНОМ ОТДЕЛЕ МОЧЕТОЧНИКА. В БОЛЕЕ РЕДКИХ СЛУЧАЯХ ОНА ВОЗНИКАЕТ ПРИ АБСЦЕССАХ МАЛОГО ТАЗА. ИЗМЕНЕНИЯ МОЧЕВОГО ОСАДКА НЕ ПОЗВОЛЯЮТ ДИФФЕРЕНЦИРОВАТЬ ЭТИ СИТУАЦИИ. НАИБОЛЕЕ ИНФОРМАТИВНО ПАЛЬЦЕВОЕ РЕКТАЛЬНОЕ ИССЛЕДОВАНИЕ ПОСЛЕ ОБЯЗАТЕЛЬНОГО ОПОРОЖНЕНИЯ МОЧЕВОГО ПУЗЫРЯ. </a:t>
            </a:r>
          </a:p>
          <a:p>
            <a:pPr indent="342900" algn="just"/>
            <a:r>
              <a:rPr lang="ru-RU" b="1">
                <a:cs typeface="Times New Roman" pitchFamily="18" charset="0"/>
              </a:rPr>
              <a:t>	ИСКЛЮЧИВ ТАЗОВЫЙ АППЕНДИЦИТ, ХИРУРГ ДОЛЖЕН УЧИТЫВАТЬ, ЧТО ПЕРВИЧНЫЕ БАКТЕРИАЛЬНЫЕ ЦИСТИТЫ, СТОЛЬ ЧАСТЫЕ У ДЕВОЧЕК, ПРАКТИЧЕСКИ НЕ ВСТРЕЧАЮТСЯ У МАЛЬЧИКОВ. </a:t>
            </a:r>
          </a:p>
          <a:p>
            <a:pPr indent="342900" algn="just"/>
            <a:r>
              <a:rPr lang="ru-RU" b="1">
                <a:cs typeface="Times New Roman" pitchFamily="18" charset="0"/>
              </a:rPr>
              <a:t>	СВЫШЕ 90% КОНКРЕМЕНТОВ МОЧЕТОЧНИКА, ВЫЗЫВАЮЩИХ БОЛИ В ЖИВОТЕ, НАСТОЛЬКО МАЛЫ, ЧТО НЕ ВИЗУАЛИЗИРУЮТСЯ НИ ПРИ УЗИ, НИ НА ОБЗОРНЫХ РЕНТГЕНОГРАММАХ. </a:t>
            </a:r>
          </a:p>
          <a:p>
            <a:pPr indent="342900" algn="just"/>
            <a:r>
              <a:rPr lang="ru-RU" b="1">
                <a:cs typeface="Times New Roman" pitchFamily="18" charset="0"/>
              </a:rPr>
              <a:t>	ОБУСЛОВЛЕННЫЙ ИМИ ЛЕГКИЙ УРОСТАЗ ТАКЖЕ РЕДКО ВЫЯВЛЯЕТСЯ С ПОМОЩЬЮ ЭКСКРЕТОРНОЙ УРОГРАФИИ, А НАИБОЛЕЕ ТИПИЧНЫМ УЛЬТРАСОНОГРАФИЧЕСКИМ ПРИЗНАКОМ ЯВЛЯЕТСЯ ЛЕГКИЙ ОТЕК ПОЧЕЧНЫХ ПИРАМИД БЕЗ РАСШИРЕНИЯ ЧАШЕК И ЛОХАНКИ. </a:t>
            </a:r>
          </a:p>
          <a:p>
            <a:pPr indent="342900" algn="just"/>
            <a:r>
              <a:rPr lang="ru-RU" b="1">
                <a:cs typeface="Times New Roman" pitchFamily="18" charset="0"/>
              </a:rPr>
              <a:t>	У 50% ЭТИХ БОЛЬНЫХ ДАЖЕ ОТСУТСТВУЕТ СИМПТОМ ПАСТЕРНАЦКОГО. НО БЫСТРАЯ САНАЦИЯ МОЧЕВОГО ОСАДКА ПОСЛЕ КРАТКОВРЕМЕННОЙ КОНСЕРВАТИВНОЙ ТЕРАПИИ ПОЗВОЛЯЕТ УСТАНОВИТЬ ПРАВИЛЬНЫЙ ЗАКЛЮЧИТЕЛЬНЫЙ ДИАГНОЗ.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9144000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>
              <a:lnSpc>
                <a:spcPts val="2900"/>
              </a:lnSpc>
            </a:pPr>
            <a:endParaRPr lang="ru-RU" sz="2000" b="1">
              <a:cs typeface="Times New Roman" pitchFamily="18" charset="0"/>
            </a:endParaRPr>
          </a:p>
          <a:p>
            <a:pPr indent="342900" algn="just">
              <a:lnSpc>
                <a:spcPts val="2900"/>
              </a:lnSpc>
            </a:pPr>
            <a:r>
              <a:rPr lang="ru-RU" sz="2000" b="1">
                <a:cs typeface="Times New Roman" pitchFamily="18" charset="0"/>
              </a:rPr>
              <a:t>	6. В СВЯЗИ С БОЛЬШОЙ РАСПРОСТРАНЕННОСТЬЮ ВЕГЕТОСОСУДИСТЫХ ДИСТОНИЙ У ПОДРОСТКОВ В ЭКСТРЕННОЙ ХИРУРГИИ НЕРЕДКО ПРИХОДИТСЯ СРОЧНО ДИФФЕРЕНЦИРОВАТЬ ИХ С НЕФРОГЕННОЙ ГИПЕРТОНИЕЙ, ЧТО ВАЖНО ДЛЯ ВЫБОРА ОБЩЕГО ОБЕЗБОЛИВАНИЯ. </a:t>
            </a:r>
          </a:p>
          <a:p>
            <a:pPr indent="342900" algn="just">
              <a:lnSpc>
                <a:spcPts val="2900"/>
              </a:lnSpc>
            </a:pPr>
            <a:r>
              <a:rPr lang="ru-RU" sz="2000" b="1">
                <a:cs typeface="Times New Roman" pitchFamily="18" charset="0"/>
              </a:rPr>
              <a:t>	СЛЕДУЕТ ПОМНИТЬ, ЧТО В ДЕТСКОМ ВОЗРАСТЕ НЕФРОГЕННАЯ ГИПЕРТОНИЯ ТИПИЧНА ДЛЯ ГЛОМЕРУЛОПАТИЙ. РЕЖЕ ЕЕ ИСТОЧНИКОМ СЛУЖИТ МАЛАЯ ПОЧКА ГИПОДИСПЛАСТИЧЕСКОЙ, ПИЕЛОНЕФРИТИЧЕСКОЙ, ПОСТОБСТРУКТИВНОЙ, ПОСТРАДИАЦИОННОЙ ИЛИ РЕНОВАСКУЛЯРНОЙ ЭТИОЛОГИИ. </a:t>
            </a:r>
          </a:p>
          <a:p>
            <a:pPr indent="342900" algn="just">
              <a:lnSpc>
                <a:spcPts val="2900"/>
              </a:lnSpc>
            </a:pPr>
            <a:r>
              <a:rPr lang="ru-RU" sz="2000" b="1">
                <a:cs typeface="Times New Roman" pitchFamily="18" charset="0"/>
              </a:rPr>
              <a:t>	НОРМАЛЬНЫЕ РАЗМЕРЫ И СТРУКТУРА ПОЧЕК ПРИ УЗИ ПОЗВОЛЯЮТ ОТВЕРГНУТЬ И ТАКИЕ УРОЛОГИЧЕСКИЕ ПРИЧИНЫ ГИПЕРТОНИИ КАК ГИДРОНЕФРОЗ, КИСТОЗНЫЕ АНОМАЛИИ И НЕФРОБЛАСТОМА.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5_ris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8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9"/>
          <p:cNvSpPr>
            <a:spLocks noChangeArrowheads="1"/>
          </p:cNvSpPr>
          <p:nvPr/>
        </p:nvSpPr>
        <p:spPr bwMode="auto">
          <a:xfrm>
            <a:off x="4929188" y="0"/>
            <a:ext cx="4214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Схема эмбриогенеза почки и экскреторных путей.</a:t>
            </a:r>
          </a:p>
        </p:txBody>
      </p:sp>
      <p:sp>
        <p:nvSpPr>
          <p:cNvPr id="11268" name="Прямоугольник 10"/>
          <p:cNvSpPr>
            <a:spLocks noChangeArrowheads="1"/>
          </p:cNvSpPr>
          <p:nvPr/>
        </p:nvSpPr>
        <p:spPr bwMode="auto">
          <a:xfrm>
            <a:off x="5000625" y="714375"/>
            <a:ext cx="4143375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А - пронефрос;</a:t>
            </a:r>
            <a:br>
              <a:rPr lang="ru-RU" sz="2000" b="1" i="1"/>
            </a:br>
            <a:r>
              <a:rPr lang="ru-RU" sz="2000" b="1" i="1"/>
              <a:t>Б - мезонефрос;</a:t>
            </a:r>
            <a:br>
              <a:rPr lang="ru-RU" sz="2000" b="1" i="1"/>
            </a:br>
            <a:r>
              <a:rPr lang="ru-RU" sz="2000" b="1" i="1"/>
              <a:t>В - метанефрос;</a:t>
            </a:r>
            <a:br>
              <a:rPr lang="ru-RU" sz="2000" b="1" i="1"/>
            </a:br>
            <a:r>
              <a:rPr lang="ru-RU" sz="2000" b="1" i="1"/>
              <a:t/>
            </a:r>
            <a:br>
              <a:rPr lang="ru-RU" sz="2000" b="1" i="1"/>
            </a:br>
            <a:r>
              <a:rPr lang="ru-RU" b="1" i="1"/>
              <a:t>1 - вольфов канал; </a:t>
            </a:r>
            <a:br>
              <a:rPr lang="ru-RU" b="1" i="1"/>
            </a:br>
            <a:r>
              <a:rPr lang="ru-RU" b="1" i="1"/>
              <a:t>2 - мюллеров канал; </a:t>
            </a:r>
            <a:br>
              <a:rPr lang="ru-RU" b="1" i="1"/>
            </a:br>
            <a:r>
              <a:rPr lang="ru-RU" b="1" i="1"/>
              <a:t>3 - перитонеальная воронка пронефроса;</a:t>
            </a:r>
            <a:br>
              <a:rPr lang="ru-RU" b="1" i="1"/>
            </a:br>
            <a:r>
              <a:rPr lang="ru-RU" b="1" i="1"/>
              <a:t>4 - пронефротические гломерулы;</a:t>
            </a:r>
            <a:br>
              <a:rPr lang="ru-RU" b="1" i="1"/>
            </a:br>
            <a:r>
              <a:rPr lang="ru-RU" b="1" i="1"/>
              <a:t>5 - половая железа;</a:t>
            </a:r>
            <a:br>
              <a:rPr lang="ru-RU" b="1" i="1"/>
            </a:br>
            <a:r>
              <a:rPr lang="ru-RU" b="1" i="1"/>
              <a:t>6 - мезонефротические канальцы;</a:t>
            </a:r>
            <a:br>
              <a:rPr lang="ru-RU" b="1" i="1"/>
            </a:br>
            <a:r>
              <a:rPr lang="ru-RU" b="1" i="1"/>
              <a:t>7 - мезонефротические гломерулы;</a:t>
            </a:r>
            <a:br>
              <a:rPr lang="ru-RU" b="1" i="1"/>
            </a:br>
            <a:r>
              <a:rPr lang="ru-RU" b="1" i="1"/>
              <a:t>8 - пронефротическая артерия;</a:t>
            </a:r>
            <a:br>
              <a:rPr lang="ru-RU" b="1" i="1"/>
            </a:br>
            <a:r>
              <a:rPr lang="ru-RU" b="1" i="1"/>
              <a:t>9 - аорта;</a:t>
            </a:r>
            <a:br>
              <a:rPr lang="ru-RU" b="1" i="1"/>
            </a:br>
            <a:r>
              <a:rPr lang="ru-RU" b="1" i="1"/>
              <a:t>10 - окончательная почка;</a:t>
            </a:r>
            <a:br>
              <a:rPr lang="ru-RU" b="1" i="1"/>
            </a:br>
            <a:r>
              <a:rPr lang="ru-RU" b="1" i="1"/>
              <a:t>11 - мочеточник;</a:t>
            </a:r>
            <a:br>
              <a:rPr lang="ru-RU" b="1" i="1"/>
            </a:br>
            <a:r>
              <a:rPr lang="ru-RU" b="1" i="1"/>
              <a:t>12 - мочевой пузырь (аллантоис).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357188" y="285750"/>
            <a:ext cx="84296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/>
              <a:t>	7. Отечный синдром при отсутствии изменений в анализах мочи не является признаком гломерулонефрита и это общеизвестно. И уж тем более не следует расценивать его как урологическое заболевание. Причиной почечных отеков является снижение клубочковой фильтрации и задержка ионов натрия. </a:t>
            </a:r>
          </a:p>
          <a:p>
            <a:pPr algn="just"/>
            <a:r>
              <a:rPr lang="ru-RU" sz="2000" b="1"/>
              <a:t>	А при обструктивных уропатиях деструкции подвергаются в первую очередь тубулярные отделы нефронов, расположенные в медуллярном слое паренхимы и ответственные за резорбцию воды и натрия. Клиническим эквивалентом подобных поражений может быть только компенсированная или декомпенсированная потеря жидкости и электролитов. Единственным исключением из этого правила может быть ОПН постренальной этиологии, например при обструкции функционально единственной почки или на почве продолжительной острой задержки мочи. </a:t>
            </a:r>
          </a:p>
          <a:p>
            <a:pPr algn="just"/>
            <a:r>
              <a:rPr lang="ru-RU" sz="2000" b="1"/>
              <a:t>	Дифференцировать подобную ситуацию несложно, т.к. имеется олиго- или анурия, азотемия, резкое расширение одной или обеих лоханок при УЗИ, а иногда пальпируемый мочевой пузырь и большое количество застойной мочи при его катетеризации. 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14313"/>
            <a:ext cx="8858250" cy="623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atin typeface="+mn-lt"/>
                <a:cs typeface="+mn-cs"/>
              </a:rPr>
              <a:t>	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. Абдоминальные опухолевидные образования являются индикатором хирургической патологии и при любой их локализации урологический генез предполагается с вероятностью около 60%.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Ультрасонографическая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их оценка не всегда достоверна, особенно у детей с подковообразной и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дистопированными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почками. «Отсутствующая» на УЗИ почка нередко обнаруживается на экскреторных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урограммах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в проекции крупных костных массивов, затрудняющих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ультрасонографическую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визуализацию.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latin typeface="Arial" pitchFamily="34" charset="0"/>
                <a:cs typeface="Arial" pitchFamily="34" charset="0"/>
              </a:rPr>
              <a:t>	Наиболее частой причиной ошибочных лапаротомий у детей с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пиелонефритом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дистопированной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почки или перемежающимся гидронефрозом является подозрение на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аппендикулярный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инфильтрат или кишечную непроходимость</a:t>
            </a:r>
            <a:r>
              <a:rPr lang="ru-RU" sz="2100" b="1">
                <a:latin typeface="Arial" pitchFamily="34" charset="0"/>
                <a:cs typeface="Arial" pitchFamily="34" charset="0"/>
              </a:rPr>
              <a:t>. 	Хирург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, не владеющий техникой реконструктивных операций на органах мочевой системы и обнаруживший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забрюшинный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объемный процесс, должен отказаться от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субоперационной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его ревизии, если нет легко различимых признаков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забрюшинной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гематомы или флегмоны. 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0" y="0"/>
            <a:ext cx="9144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2400" b="1"/>
          </a:p>
          <a:p>
            <a:pPr algn="just"/>
            <a:endParaRPr lang="ru-RU" sz="2400" b="1"/>
          </a:p>
          <a:p>
            <a:pPr algn="just"/>
            <a:r>
              <a:rPr lang="ru-RU" sz="2400" b="1"/>
              <a:t>	Методы исследования, применяемые при диагностике урологических заболеваний, дают представление как о структуре, так и о функции исследуемых органов. 	</a:t>
            </a:r>
          </a:p>
          <a:p>
            <a:pPr algn="just"/>
            <a:r>
              <a:rPr lang="ru-RU" sz="2400" b="1"/>
              <a:t>	Универсального метода, который позволил бы решить обе задачи, нет. При постановке диагноза возникает необходимость в комплексном обследовании ребенка и применении взаимодополняющих методов.</a:t>
            </a:r>
            <a:br>
              <a:rPr lang="ru-RU" sz="2400" b="1"/>
            </a:br>
            <a:r>
              <a:rPr lang="ru-RU" sz="2400" b="1"/>
              <a:t>  	Одним из основных скрининг-методов является ультразвуковой. Быстрый технический прогресс привел к расширению диагностических возможностей эхографии, позволяющей получить достаточно полное представление о структуре исследуемого органа. 	Неинвазивность метода делает его незаменимым в детской практике.</a:t>
            </a:r>
          </a:p>
          <a:p>
            <a:pPr algn="just"/>
            <a:r>
              <a:rPr lang="ru-RU" sz="1000"/>
              <a:t/>
            </a:r>
            <a:br>
              <a:rPr lang="ru-RU" sz="1000"/>
            </a:br>
            <a:endParaRPr lang="ru-RU">
              <a:latin typeface="Corbel" pitchFamily="34" charset="0"/>
            </a:endParaRPr>
          </a:p>
        </p:txBody>
      </p:sp>
      <p:pic>
        <p:nvPicPr>
          <p:cNvPr id="34819" name="Picture 2" descr="D:\UCHEBNIK\G05\PIC\Bulle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36525"/>
            <a:ext cx="190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1285875" y="285750"/>
            <a:ext cx="677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ОБСЛЕДОВАНИЕ РЕБЕНКА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Пренатальная\grishina20080201102113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0" y="-1571625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Основными диагностическими методами в урологии остаются рентгенологические, наиболее распространенными среди которых являются экскреторная урография и цистография.</a:t>
            </a:r>
          </a:p>
          <a:p>
            <a:pPr algn="just"/>
            <a:endParaRPr lang="ru-RU" sz="2400" b="1"/>
          </a:p>
          <a:p>
            <a:pPr algn="just"/>
            <a:r>
              <a:rPr lang="ru-RU" sz="2400" b="1"/>
              <a:t/>
            </a:r>
            <a:br>
              <a:rPr lang="ru-RU" sz="2400" b="1"/>
            </a:br>
            <a:endParaRPr lang="ru-RU" sz="2400" b="1"/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142875" y="1785938"/>
            <a:ext cx="87868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/>
              <a:t>	Выполнению урограмм предшествует обзорный снимок брюшной полости, захватывающий область от VI грудного позвонка до седалищных бугров. Обзорный снимок позволяет выявить тени, подозрительные на конкременты, в проекции почек, мочеточников, мочевого пузыря и уретры.</a:t>
            </a:r>
          </a:p>
          <a:p>
            <a:pPr algn="just"/>
            <a:r>
              <a:rPr lang="ru-RU" sz="2400" b="1"/>
              <a:t>  	Кроме этого, производится оценка состояния костной системы, в первую очередь пояснично-крестцового отдела, так как его аномалиями (spina bifida, агенезия крестца и копчика, сакрализация, диастематомиелия и др.) часто сопровождаются пороки развития мочевыделительной системы. </a:t>
            </a:r>
            <a:endParaRPr lang="ru-RU" sz="2400" b="1">
              <a:latin typeface="Corbel" pitchFamily="34" charset="0"/>
            </a:endParaRPr>
          </a:p>
        </p:txBody>
      </p:sp>
      <p:pic>
        <p:nvPicPr>
          <p:cNvPr id="36868" name="Picture 2" descr="D:\UCHEBNIK\G05\PIC\Bulle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0"/>
            <a:ext cx="190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0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10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</a:t>
            </a:r>
          </a:p>
        </p:txBody>
      </p:sp>
      <p:pic>
        <p:nvPicPr>
          <p:cNvPr id="57346" name="Picture 2" descr="D:\UCHEBNIK\G05\PIC_HI\5_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4357686" cy="5895042"/>
          </a:xfrm>
          <a:prstGeom prst="rect">
            <a:avLst/>
          </a:prstGeom>
          <a:noFill/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187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  &lt;&gt; </a:t>
            </a:r>
          </a:p>
        </p:txBody>
      </p:sp>
      <p:pic>
        <p:nvPicPr>
          <p:cNvPr id="57348" name="Picture 4" descr="D:\UCHEBNIK\G05\PIC_HI\5_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7000" contrast="28000"/>
          </a:blip>
          <a:srcRect/>
          <a:stretch>
            <a:fillRect/>
          </a:stretch>
        </p:blipFill>
        <p:spPr bwMode="auto">
          <a:xfrm>
            <a:off x="4357686" y="49715"/>
            <a:ext cx="4786314" cy="5795013"/>
          </a:xfrm>
          <a:prstGeom prst="rect">
            <a:avLst/>
          </a:prstGeom>
          <a:noFill/>
        </p:spPr>
      </p:pic>
      <p:sp>
        <p:nvSpPr>
          <p:cNvPr id="37894" name="Прямоугольник 5"/>
          <p:cNvSpPr>
            <a:spLocks noChangeArrowheads="1"/>
          </p:cNvSpPr>
          <p:nvPr/>
        </p:nvSpPr>
        <p:spPr bwMode="auto">
          <a:xfrm>
            <a:off x="4500563" y="6143625"/>
            <a:ext cx="4643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/>
              <a:t>Аплазия крестца и копчика.</a:t>
            </a:r>
            <a:endParaRPr lang="ru-RU" sz="2000" b="1"/>
          </a:p>
        </p:txBody>
      </p:sp>
      <p:sp>
        <p:nvSpPr>
          <p:cNvPr id="37895" name="Прямоугольник 6"/>
          <p:cNvSpPr>
            <a:spLocks noChangeArrowheads="1"/>
          </p:cNvSpPr>
          <p:nvPr/>
        </p:nvSpPr>
        <p:spPr bwMode="auto">
          <a:xfrm>
            <a:off x="0" y="58420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/>
              <a:t>В проекции обеих почек - множественные тени конкрементов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</a:t>
            </a:r>
            <a:r>
              <a:rPr lang="ru-RU" sz="2000" b="1" i="1"/>
              <a:t>Экскреторная урография </a:t>
            </a:r>
            <a:r>
              <a:rPr lang="ru-RU" sz="2000" b="1"/>
              <a:t>состоит в выполнении серии рентгенограмм после внутривенного введения водорастворимых трийодсодержащих препаратов (верографин, трийодтраст, хайпек и др.), экскретируемых почками. </a:t>
            </a:r>
            <a:endParaRPr lang="ru-RU" sz="2000"/>
          </a:p>
        </p:txBody>
      </p:sp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0" y="0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10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 &gt; </a:t>
            </a:r>
          </a:p>
        </p:txBody>
      </p:sp>
      <p:pic>
        <p:nvPicPr>
          <p:cNvPr id="58370" name="Picture 2" descr="D:\UCHEBNIK\G05\PIC_HI\5_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9000" contrast="31000"/>
          </a:blip>
          <a:srcRect/>
          <a:stretch>
            <a:fillRect/>
          </a:stretch>
        </p:blipFill>
        <p:spPr bwMode="auto">
          <a:xfrm>
            <a:off x="184974" y="1633095"/>
            <a:ext cx="3672646" cy="5240239"/>
          </a:xfrm>
          <a:prstGeom prst="rect">
            <a:avLst/>
          </a:prstGeom>
          <a:noFill/>
        </p:spPr>
      </p:pic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0" y="0"/>
            <a:ext cx="91440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09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</a:t>
            </a:r>
          </a:p>
        </p:txBody>
      </p:sp>
      <p:pic>
        <p:nvPicPr>
          <p:cNvPr id="58372" name="Picture 4" descr="D:\UCHEBNIK\G05\PIC_HI\5_6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7000" contrast="19000"/>
          </a:blip>
          <a:srcRect/>
          <a:stretch>
            <a:fillRect/>
          </a:stretch>
        </p:blipFill>
        <p:spPr bwMode="auto">
          <a:xfrm>
            <a:off x="5143504" y="1603810"/>
            <a:ext cx="3643306" cy="5254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Текст 3"/>
          <p:cNvSpPr>
            <a:spLocks noGrp="1"/>
          </p:cNvSpPr>
          <p:nvPr>
            <p:ph type="body" sz="half" idx="2"/>
          </p:nvPr>
        </p:nvSpPr>
        <p:spPr>
          <a:xfrm>
            <a:off x="323527" y="214313"/>
            <a:ext cx="3141985" cy="5911850"/>
          </a:xfrm>
        </p:spPr>
        <p:txBody>
          <a:bodyPr/>
          <a:lstStyle/>
          <a:p>
            <a:r>
              <a:rPr lang="ru-RU" sz="2000" b="1" dirty="0" smtClean="0">
                <a:effectLst/>
                <a:latin typeface="Arial" charset="0"/>
              </a:rPr>
              <a:t>Компьютерная томография с </a:t>
            </a:r>
            <a:r>
              <a:rPr lang="ru-RU" sz="2000" b="1" dirty="0" err="1" smtClean="0">
                <a:effectLst/>
                <a:latin typeface="Arial" charset="0"/>
              </a:rPr>
              <a:t>болюсным</a:t>
            </a:r>
            <a:r>
              <a:rPr lang="ru-RU" sz="2000" b="1" dirty="0" smtClean="0">
                <a:effectLst/>
                <a:latin typeface="Arial" charset="0"/>
              </a:rPr>
              <a:t> </a:t>
            </a:r>
            <a:r>
              <a:rPr lang="ru-RU" sz="2000" b="1" dirty="0" err="1" smtClean="0">
                <a:effectLst/>
                <a:latin typeface="Arial" charset="0"/>
              </a:rPr>
              <a:t>контрстированием</a:t>
            </a:r>
            <a:r>
              <a:rPr lang="ru-RU" sz="2000" b="1" dirty="0" smtClean="0">
                <a:effectLst/>
                <a:latin typeface="Arial" charset="0"/>
              </a:rPr>
              <a:t> и преобразованием </a:t>
            </a:r>
          </a:p>
          <a:p>
            <a:r>
              <a:rPr lang="ru-RU" sz="2000" b="1" dirty="0" smtClean="0">
                <a:effectLst/>
                <a:latin typeface="Arial" charset="0"/>
              </a:rPr>
              <a:t>в 3</a:t>
            </a:r>
            <a:r>
              <a:rPr lang="en-US" sz="2000" b="1" dirty="0" smtClean="0">
                <a:effectLst/>
                <a:latin typeface="Arial" charset="0"/>
              </a:rPr>
              <a:t>D</a:t>
            </a:r>
            <a:endParaRPr lang="ru-RU" sz="2000" b="1" dirty="0" smtClean="0">
              <a:effectLst/>
              <a:latin typeface="Arial" charset="0"/>
            </a:endParaRPr>
          </a:p>
        </p:txBody>
      </p:sp>
      <p:pic>
        <p:nvPicPr>
          <p:cNvPr id="47107" name="Picture 2" descr="F:\Лекции Афукова\КТ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133" t="11201" b="9465"/>
          <a:stretch>
            <a:fillRect/>
          </a:stretch>
        </p:blipFill>
        <p:spPr>
          <a:xfrm>
            <a:off x="3275013" y="-14288"/>
            <a:ext cx="5654675" cy="678815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Текст 3"/>
          <p:cNvSpPr>
            <a:spLocks noGrp="1"/>
          </p:cNvSpPr>
          <p:nvPr>
            <p:ph type="body" sz="half" idx="2"/>
          </p:nvPr>
        </p:nvSpPr>
        <p:spPr>
          <a:xfrm>
            <a:off x="323527" y="214313"/>
            <a:ext cx="3141985" cy="5911850"/>
          </a:xfrm>
        </p:spPr>
        <p:txBody>
          <a:bodyPr/>
          <a:lstStyle/>
          <a:p>
            <a:r>
              <a:rPr lang="ru-RU" sz="2000" b="1" dirty="0" smtClean="0">
                <a:effectLst/>
                <a:latin typeface="Arial" charset="0"/>
              </a:rPr>
              <a:t>Компьютерная томография с </a:t>
            </a:r>
            <a:r>
              <a:rPr lang="ru-RU" sz="2000" b="1" dirty="0" err="1" smtClean="0">
                <a:effectLst/>
                <a:latin typeface="Arial" charset="0"/>
              </a:rPr>
              <a:t>болюсным</a:t>
            </a:r>
            <a:r>
              <a:rPr lang="ru-RU" sz="2000" b="1" dirty="0" smtClean="0">
                <a:effectLst/>
                <a:latin typeface="Arial" charset="0"/>
              </a:rPr>
              <a:t> </a:t>
            </a:r>
            <a:r>
              <a:rPr lang="ru-RU" sz="2000" b="1" dirty="0" err="1" smtClean="0">
                <a:effectLst/>
                <a:latin typeface="Arial" charset="0"/>
              </a:rPr>
              <a:t>контрстированием</a:t>
            </a:r>
            <a:r>
              <a:rPr lang="ru-RU" sz="2000" b="1" dirty="0" smtClean="0">
                <a:effectLst/>
                <a:latin typeface="Arial" charset="0"/>
              </a:rPr>
              <a:t> и преобразованием в 3</a:t>
            </a:r>
            <a:r>
              <a:rPr lang="en-US" sz="2000" b="1" dirty="0" smtClean="0">
                <a:effectLst/>
                <a:latin typeface="Arial" charset="0"/>
              </a:rPr>
              <a:t>D</a:t>
            </a:r>
            <a:endParaRPr lang="ru-RU" sz="2000" b="1" dirty="0" smtClean="0">
              <a:effectLst/>
              <a:latin typeface="Arial" charset="0"/>
            </a:endParaRPr>
          </a:p>
        </p:txBody>
      </p:sp>
      <p:pic>
        <p:nvPicPr>
          <p:cNvPr id="48131" name="Picture 2" descr="F:\Лекции Афукова\КТ\IMG_8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239" t="9981" r="4507" b="10686"/>
          <a:stretch>
            <a:fillRect/>
          </a:stretch>
        </p:blipFill>
        <p:spPr>
          <a:xfrm>
            <a:off x="3417888" y="0"/>
            <a:ext cx="5726112" cy="6767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/>
              <a:t>	</a:t>
            </a:r>
          </a:p>
          <a:p>
            <a:pPr algn="just"/>
            <a:r>
              <a:rPr lang="ru-RU" sz="2000" b="1"/>
              <a:t>	</a:t>
            </a:r>
            <a:r>
              <a:rPr lang="ru-RU" sz="2400" b="1" i="1"/>
              <a:t>Цистоуретрография</a:t>
            </a:r>
            <a:r>
              <a:rPr lang="ru-RU" sz="2000" b="1"/>
              <a:t> - рентгеноконтрастное исследование мочевого пузыря и уретры. В качестве контрастного вещества используют водорастворимые трийодсодержащие препараты 10% концентрации. </a:t>
            </a:r>
          </a:p>
          <a:p>
            <a:pPr algn="just"/>
            <a:r>
              <a:rPr lang="ru-RU" sz="2000" b="1"/>
              <a:t>	Мочевой пузырь заполняют теплым раствором контрастного вещества до императивного позыва на мочеиспускание. Выполняют рентгеновский снимок в прямой проекции с обязательным захватом поясничной области (проекция почек). При исследовании можно оценить форму мочевого пузыря, его контуры, наличие дивертикулов и дефектов наполнения, а главное - выявить возможный заброс контрастного вещества в мочеточники и коллекторные системы почек - пузырно-мочеточниковый (пузырно-лоханочный) рефлюкс, который при данном исследовании является пассивным.</a:t>
            </a:r>
          </a:p>
          <a:p>
            <a:pPr algn="just"/>
            <a:r>
              <a:rPr lang="ru-RU" sz="2000" b="1"/>
              <a:t>  	Большое диагностическое значение имеет следующий рентгеновский снимок, выполняемый во время мочеиспускания, - </a:t>
            </a:r>
            <a:r>
              <a:rPr lang="ru-RU" sz="2000" b="1" i="1"/>
              <a:t>микционная цистография</a:t>
            </a:r>
            <a:r>
              <a:rPr lang="ru-RU" sz="2000" b="1"/>
              <a:t>, позволяющая выявить активный пузырно-мочеточниковый рефлюкс и оценить состояние уретры на всем протяжении. </a:t>
            </a:r>
            <a:endParaRPr lang="ru-RU" sz="2000" b="1">
              <a:latin typeface="Corbel" pitchFamily="34" charset="0"/>
            </a:endParaRPr>
          </a:p>
        </p:txBody>
      </p:sp>
      <p:pic>
        <p:nvPicPr>
          <p:cNvPr id="39939" name="Picture 2" descr="D:\UCHEBNIK\G05\PIC\Bulle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457200"/>
            <a:ext cx="190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>
              <a:tabLst>
                <a:tab pos="457200" algn="l"/>
              </a:tabLst>
            </a:pPr>
            <a:r>
              <a:rPr lang="ru-RU" sz="1400">
                <a:cs typeface="Times New Roman" pitchFamily="18" charset="0"/>
              </a:rPr>
              <a:t>	</a:t>
            </a:r>
            <a:r>
              <a:rPr lang="ru-RU" sz="2400" b="1">
                <a:cs typeface="Times New Roman" pitchFamily="18" charset="0"/>
              </a:rPr>
              <a:t>Онто- и филогенетически различают три системы почек: 1) переднюю, или головную (предпочку), пронефрос; 2) первичную (среднюю почку), вольфово тело, мезонефрос; 3) постоянную (или окончательную) почку, метанефрос. </a:t>
            </a:r>
          </a:p>
          <a:p>
            <a:pPr indent="228600" eaLnBrk="0" hangingPunct="0">
              <a:tabLst>
                <a:tab pos="457200" algn="l"/>
              </a:tabLst>
            </a:pPr>
            <a:endParaRPr lang="ru-RU">
              <a:cs typeface="Times New Roman" pitchFamily="18" charset="0"/>
            </a:endParaRPr>
          </a:p>
        </p:txBody>
      </p:sp>
      <p:pic>
        <p:nvPicPr>
          <p:cNvPr id="12291" name="Picture 1" descr="E:\G05\pic\Bullet1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457200"/>
            <a:ext cx="190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42875" y="2786063"/>
            <a:ext cx="87868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>
              <a:tabLst>
                <a:tab pos="457200" algn="l"/>
              </a:tabLst>
            </a:pPr>
            <a:r>
              <a:rPr lang="ru-RU" sz="2400" b="1">
                <a:cs typeface="Times New Roman" pitchFamily="18" charset="0"/>
              </a:rPr>
              <a:t>	Пронефрос - парный орган, состоящий из 6-10 пар выделительных канальцев (протонефридий). Располагается ближе к переднему концу тела. Протонефридии с помощью почечных воронок сообщаются со вторичной полостью тела. Противоположные концы выделительных канальцев соединяются с первичным экскреторным каналом, открывающимся в целомическую полость.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10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 </a:t>
            </a:r>
          </a:p>
        </p:txBody>
      </p:sp>
      <p:pic>
        <p:nvPicPr>
          <p:cNvPr id="60418" name="Picture 2" descr="D:\UCHEBNIK\G05\PIC_HI\5_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3000" contrast="21000"/>
          </a:blip>
          <a:srcRect/>
          <a:stretch>
            <a:fillRect/>
          </a:stretch>
        </p:blipFill>
        <p:spPr bwMode="auto">
          <a:xfrm>
            <a:off x="0" y="0"/>
            <a:ext cx="4357686" cy="6093816"/>
          </a:xfrm>
          <a:prstGeom prst="rect">
            <a:avLst/>
          </a:prstGeom>
          <a:noFill/>
        </p:spPr>
      </p:pic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0" y="0"/>
            <a:ext cx="91440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09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</a:t>
            </a:r>
          </a:p>
        </p:txBody>
      </p:sp>
      <p:pic>
        <p:nvPicPr>
          <p:cNvPr id="60420" name="Picture 4" descr="D:\UCHEBNIK\G05\PIC_HI\5_1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4000" contrast="21000"/>
          </a:blip>
          <a:srcRect/>
          <a:stretch>
            <a:fillRect/>
          </a:stretch>
        </p:blipFill>
        <p:spPr bwMode="auto">
          <a:xfrm>
            <a:off x="4857752" y="0"/>
            <a:ext cx="4130775" cy="6031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8786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Все описанные выше исследования несут в основном информацию о структурных изменениях исследуемых органов и позволяют оценить их функцию лишь косвенно. </a:t>
            </a:r>
          </a:p>
          <a:p>
            <a:pPr algn="just"/>
            <a:r>
              <a:rPr lang="ru-RU" sz="2400" b="1"/>
              <a:t>	Одним из методов, дающих оригинальную количественную информацию о </a:t>
            </a:r>
          </a:p>
        </p:txBody>
      </p:sp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214313" y="2071688"/>
            <a:ext cx="87153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/>
              <a:t>функции органа, </a:t>
            </a:r>
          </a:p>
          <a:p>
            <a:pPr algn="just"/>
            <a:r>
              <a:rPr lang="ru-RU" sz="2400" b="1"/>
              <a:t>является радио-нуклидное исследование. </a:t>
            </a:r>
          </a:p>
          <a:p>
            <a:pPr algn="just"/>
            <a:r>
              <a:rPr lang="ru-RU" sz="2400" b="1"/>
              <a:t>	В детской практике используют радио-нуклидную ренографию, непрямую ренангиографию и динамическую нефросцинтиграфию. </a:t>
            </a:r>
          </a:p>
          <a:p>
            <a:pPr algn="just"/>
            <a:r>
              <a:rPr lang="ru-RU" sz="2400" b="1"/>
              <a:t>	Наиболее полную информацию можно получить при использовании радионуклидной ренангиографии. Метод основан на исследовании процесса прохождения радиофармпрепарата через сосудистую систему почек.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0010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400" b="1" dirty="0">
                <a:latin typeface="Arial" pitchFamily="34" charset="0"/>
              </a:rPr>
              <a:t>Аномалии почек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algn="just" eaLnBrk="1" hangingPunct="1"/>
            <a:r>
              <a:rPr lang="ru-RU" sz="2800" b="1" smtClean="0">
                <a:latin typeface="Arial" charset="0"/>
                <a:cs typeface="Arial" charset="0"/>
              </a:rPr>
              <a:t>Аномалия (</a:t>
            </a:r>
            <a:r>
              <a:rPr lang="en-US" sz="2800" b="1" smtClean="0">
                <a:latin typeface="Arial" charset="0"/>
                <a:cs typeface="Arial" charset="0"/>
              </a:rPr>
              <a:t>anomalia; </a:t>
            </a:r>
            <a:r>
              <a:rPr lang="ru-RU" sz="2800" b="1" smtClean="0">
                <a:latin typeface="Arial" charset="0"/>
                <a:cs typeface="Arial" charset="0"/>
              </a:rPr>
              <a:t>греч. «отклонение» ) – врожденное стойкое отклонение от нормы структуры и (или) функции, присущей данному биологическому виду.</a:t>
            </a:r>
          </a:p>
          <a:p>
            <a:pPr algn="just" eaLnBrk="1" hangingPunct="1"/>
            <a:r>
              <a:rPr lang="ru-RU" sz="2800" b="1" smtClean="0">
                <a:latin typeface="Arial" charset="0"/>
                <a:cs typeface="Arial" charset="0"/>
              </a:rPr>
              <a:t>Аномалии мочевой системы относятся к наиболее распространенным и составляют 40% врожденных пороков развития.</a:t>
            </a:r>
          </a:p>
          <a:p>
            <a:pPr algn="just" eaLnBrk="1" hangingPunct="1"/>
            <a:r>
              <a:rPr lang="ru-RU" sz="2800" b="1" smtClean="0">
                <a:latin typeface="Arial" charset="0"/>
                <a:cs typeface="Arial" charset="0"/>
              </a:rPr>
              <a:t>С пороками мочеполовой системы рождается 14% детей </a:t>
            </a:r>
            <a:r>
              <a:rPr lang="en-US" sz="2800" b="1" smtClean="0">
                <a:latin typeface="Arial" charset="0"/>
                <a:cs typeface="Arial" charset="0"/>
              </a:rPr>
              <a:t> (R.Fotter</a:t>
            </a:r>
            <a:r>
              <a:rPr lang="ru-RU" sz="2800" b="1" smtClean="0">
                <a:latin typeface="Arial" charset="0"/>
                <a:cs typeface="Arial" charset="0"/>
              </a:rPr>
              <a:t>  </a:t>
            </a:r>
            <a:r>
              <a:rPr lang="en-US" sz="2800" b="1" smtClean="0">
                <a:latin typeface="Arial" charset="0"/>
                <a:cs typeface="Arial" charset="0"/>
              </a:rPr>
              <a:t>1999).</a:t>
            </a:r>
            <a:endParaRPr lang="ru-RU" sz="2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ru-RU" sz="280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865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>
                <a:latin typeface="Arial" pitchFamily="34" charset="0"/>
              </a:rPr>
              <a:t>Аномалии почек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b="1" smtClean="0">
                <a:latin typeface="Arial" charset="0"/>
                <a:cs typeface="Arial" charset="0"/>
              </a:rPr>
              <a:t>   Аномалии могут быть:</a:t>
            </a:r>
          </a:p>
          <a:p>
            <a:pPr algn="just" eaLnBrk="1" hangingPunct="1"/>
            <a:r>
              <a:rPr lang="ru-RU" b="1" smtClean="0">
                <a:latin typeface="Arial" charset="0"/>
                <a:cs typeface="Arial" charset="0"/>
              </a:rPr>
              <a:t> единичные и множественные</a:t>
            </a:r>
          </a:p>
          <a:p>
            <a:pPr algn="just" eaLnBrk="1" hangingPunct="1"/>
            <a:r>
              <a:rPr lang="ru-RU" b="1" smtClean="0">
                <a:latin typeface="Arial" charset="0"/>
                <a:cs typeface="Arial" charset="0"/>
              </a:rPr>
              <a:t>Легкие (без клинических проявлений) и тяжелые, а так же сочетанные.</a:t>
            </a:r>
          </a:p>
          <a:p>
            <a:pPr algn="just" eaLnBrk="1" hangingPunct="1"/>
            <a:r>
              <a:rPr lang="ru-RU" b="1" smtClean="0">
                <a:latin typeface="Arial" charset="0"/>
                <a:cs typeface="Arial" charset="0"/>
              </a:rPr>
              <a:t>Аномалии почек выявляются у 42% детей с урологической патологией</a:t>
            </a:r>
          </a:p>
          <a:p>
            <a:pPr algn="just" eaLnBrk="1" hangingPunct="1">
              <a:buFontTx/>
              <a:buNone/>
            </a:pPr>
            <a:r>
              <a:rPr lang="ru-RU" b="1" smtClean="0">
                <a:latin typeface="Arial" charset="0"/>
                <a:cs typeface="Arial" charset="0"/>
              </a:rPr>
              <a:t>  (С.Я.Долецкий 1985)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6563"/>
            <a:ext cx="8305800" cy="14636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>
                <a:solidFill>
                  <a:schemeClr val="accent1"/>
                </a:solidFill>
              </a:rPr>
              <a:t>Международная классификация </a:t>
            </a:r>
            <a:r>
              <a:rPr lang="ru-RU" sz="2800">
                <a:solidFill>
                  <a:schemeClr val="accent1"/>
                </a:solidFill>
                <a:latin typeface="Arial" pitchFamily="34" charset="0"/>
              </a:rPr>
              <a:t>аномалий почек </a:t>
            </a:r>
            <a:r>
              <a:rPr lang="en-US" sz="2800">
                <a:solidFill>
                  <a:schemeClr val="accent1"/>
                </a:solidFill>
                <a:latin typeface="Arial" pitchFamily="34" charset="0"/>
              </a:rPr>
              <a:t> (Cambell’s Urology)1997</a:t>
            </a:r>
            <a:r>
              <a:rPr lang="ru-RU" sz="2800">
                <a:solidFill>
                  <a:schemeClr val="accent1"/>
                </a:solidFill>
              </a:rPr>
              <a:t/>
            </a:r>
            <a:br>
              <a:rPr lang="ru-RU" sz="2800">
                <a:solidFill>
                  <a:schemeClr val="accent1"/>
                </a:solidFill>
              </a:rPr>
            </a:br>
            <a:r>
              <a:rPr lang="en-US" sz="3400" b="1">
                <a:latin typeface="Arial" pitchFamily="34" charset="0"/>
              </a:rPr>
              <a:t> </a:t>
            </a:r>
            <a:endParaRPr lang="ru-RU" sz="3400" b="1">
              <a:latin typeface="Arial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001000" cy="4267200"/>
          </a:xfrm>
        </p:spPr>
        <p:txBody>
          <a:bodyPr/>
          <a:lstStyle/>
          <a:p>
            <a:pPr eaLnBrk="1" hangingPunct="1"/>
            <a:r>
              <a:rPr lang="en-US" b="1" smtClean="0"/>
              <a:t> </a:t>
            </a:r>
            <a:r>
              <a:rPr lang="ru-RU" b="1" smtClean="0">
                <a:latin typeface="Arial Black" pitchFamily="34" charset="0"/>
                <a:cs typeface="Times New Roman" pitchFamily="18" charset="0"/>
              </a:rPr>
              <a:t>Аномалии количества почек:</a:t>
            </a:r>
            <a:r>
              <a:rPr lang="ru-RU" b="1" smtClean="0">
                <a:latin typeface="Arial Black" pitchFamily="34" charset="0"/>
              </a:rPr>
              <a:t> </a:t>
            </a:r>
            <a:endParaRPr lang="en-US" b="1" smtClean="0">
              <a:latin typeface="Arial Black" pitchFamily="34" charset="0"/>
            </a:endParaRPr>
          </a:p>
          <a:p>
            <a:pPr eaLnBrk="1" hangingPunct="1"/>
            <a:r>
              <a:rPr lang="ru-RU" b="1" smtClean="0">
                <a:latin typeface="Arial Black" pitchFamily="34" charset="0"/>
                <a:cs typeface="Times New Roman" pitchFamily="18" charset="0"/>
              </a:rPr>
              <a:t>Аномалии  величины (объема) и структуры  почек </a:t>
            </a:r>
            <a:endParaRPr lang="en-US" b="1" smtClean="0">
              <a:latin typeface="Arial Black" pitchFamily="34" charset="0"/>
              <a:cs typeface="Times New Roman" pitchFamily="18" charset="0"/>
            </a:endParaRPr>
          </a:p>
          <a:p>
            <a:pPr eaLnBrk="1" hangingPunct="1"/>
            <a:r>
              <a:rPr lang="ru-RU" b="1" smtClean="0">
                <a:latin typeface="Arial Black" pitchFamily="34" charset="0"/>
                <a:cs typeface="Times New Roman" pitchFamily="18" charset="0"/>
              </a:rPr>
              <a:t>Аномалии положения почки </a:t>
            </a:r>
            <a:endParaRPr lang="en-US" b="1" smtClean="0">
              <a:latin typeface="Arial Black" pitchFamily="34" charset="0"/>
              <a:cs typeface="Times New Roman" pitchFamily="18" charset="0"/>
            </a:endParaRPr>
          </a:p>
          <a:p>
            <a:pPr eaLnBrk="1" hangingPunct="1"/>
            <a:r>
              <a:rPr lang="ru-RU" b="1" smtClean="0">
                <a:latin typeface="Arial Black" pitchFamily="34" charset="0"/>
                <a:cs typeface="Times New Roman" pitchFamily="18" charset="0"/>
              </a:rPr>
              <a:t>Аномалии формы и сращения почек. </a:t>
            </a:r>
            <a:endParaRPr lang="en-US" b="1" smtClean="0">
              <a:latin typeface="Arial Black" pitchFamily="34" charset="0"/>
              <a:cs typeface="Times New Roman" pitchFamily="18" charset="0"/>
            </a:endParaRPr>
          </a:p>
          <a:p>
            <a:pPr eaLnBrk="1" hangingPunct="1"/>
            <a:r>
              <a:rPr lang="ru-RU" b="1" smtClean="0">
                <a:latin typeface="Arial Black" pitchFamily="34" charset="0"/>
                <a:cs typeface="Times New Roman" pitchFamily="18" charset="0"/>
              </a:rPr>
              <a:t>Аномалии ротации </a:t>
            </a:r>
            <a:endParaRPr lang="en-US" b="1" smtClean="0">
              <a:latin typeface="Arial Black" pitchFamily="34" charset="0"/>
              <a:cs typeface="Times New Roman" pitchFamily="18" charset="0"/>
            </a:endParaRPr>
          </a:p>
          <a:p>
            <a:pPr eaLnBrk="1" hangingPunct="1"/>
            <a:r>
              <a:rPr lang="ru-RU" b="1" smtClean="0">
                <a:latin typeface="Arial Black" pitchFamily="34" charset="0"/>
                <a:cs typeface="Times New Roman" pitchFamily="18" charset="0"/>
              </a:rPr>
              <a:t>Аномалии почечных сосудов.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055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>
                <a:latin typeface="Arial" pitchFamily="34" charset="0"/>
              </a:rPr>
              <a:t>Аномалии почек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algn="just" eaLnBrk="1" hangingPunct="1"/>
            <a:r>
              <a:rPr lang="ru-RU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I.    Аномалии количества почек:</a:t>
            </a:r>
          </a:p>
          <a:p>
            <a:pPr algn="just" eaLnBrk="1" hangingPunct="1">
              <a:buFontTx/>
              <a:buNone/>
            </a:pPr>
            <a:r>
              <a:rPr lang="ru-RU" b="1" smtClean="0">
                <a:latin typeface="Arial" charset="0"/>
                <a:cs typeface="Arial" charset="0"/>
              </a:rPr>
              <a:t>  </a:t>
            </a:r>
            <a:r>
              <a:rPr lang="ru-RU" sz="2800" b="1" smtClean="0">
                <a:solidFill>
                  <a:schemeClr val="hlink"/>
                </a:solidFill>
                <a:latin typeface="Arial" charset="0"/>
                <a:cs typeface="Arial" charset="0"/>
              </a:rPr>
              <a:t>А. Агенезия (аплазия)</a:t>
            </a:r>
          </a:p>
          <a:p>
            <a:pPr algn="just" eaLnBrk="1" hangingPunct="1"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         1.Двусторонняя агенезия</a:t>
            </a:r>
          </a:p>
          <a:p>
            <a:pPr algn="just" eaLnBrk="1" hangingPunct="1"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         2.Односторонняя агенезия</a:t>
            </a:r>
          </a:p>
          <a:p>
            <a:pPr algn="just" eaLnBrk="1" hangingPunct="1"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</a:t>
            </a:r>
            <a:r>
              <a:rPr lang="ru-RU" sz="2800" b="1" smtClean="0">
                <a:solidFill>
                  <a:schemeClr val="hlink"/>
                </a:solidFill>
                <a:latin typeface="Arial" charset="0"/>
                <a:cs typeface="Arial" charset="0"/>
              </a:rPr>
              <a:t>Б. Удвоение почки</a:t>
            </a:r>
            <a:r>
              <a:rPr lang="ru-RU" sz="2800" b="1" smtClean="0">
                <a:latin typeface="Arial" charset="0"/>
                <a:cs typeface="Arial" charset="0"/>
              </a:rPr>
              <a:t> – полное и </a:t>
            </a:r>
            <a:r>
              <a:rPr lang="en-US" sz="2800" b="1" smtClean="0">
                <a:latin typeface="Arial" charset="0"/>
                <a:cs typeface="Arial" charset="0"/>
              </a:rPr>
              <a:t>   </a:t>
            </a:r>
          </a:p>
          <a:p>
            <a:pPr algn="just" eaLnBrk="1" hangingPunct="1">
              <a:buFontTx/>
              <a:buNone/>
            </a:pPr>
            <a:r>
              <a:rPr lang="en-US" sz="2800" b="1" smtClean="0">
                <a:latin typeface="Arial" charset="0"/>
                <a:cs typeface="Arial" charset="0"/>
              </a:rPr>
              <a:t>                                          </a:t>
            </a:r>
            <a:r>
              <a:rPr lang="ru-RU" sz="2800" b="1" smtClean="0">
                <a:latin typeface="Arial" charset="0"/>
                <a:cs typeface="Arial" charset="0"/>
              </a:rPr>
              <a:t>неполное;</a:t>
            </a:r>
          </a:p>
          <a:p>
            <a:pPr algn="just" eaLnBrk="1" hangingPunct="1"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</a:t>
            </a:r>
            <a:r>
              <a:rPr lang="ru-RU" sz="2800" b="1" smtClean="0">
                <a:solidFill>
                  <a:schemeClr val="hlink"/>
                </a:solidFill>
                <a:latin typeface="Arial" charset="0"/>
                <a:cs typeface="Arial" charset="0"/>
              </a:rPr>
              <a:t>В. Добавочная, третья почка.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9575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>
                <a:latin typeface="Arial" pitchFamily="34" charset="0"/>
              </a:rPr>
              <a:t>Аномалии почек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0292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Агенезия почки (односторонняя)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    Единственная почка  викарно гипертрофирована и в функциональном отношении более деятельна и приспособлена к отрицательным воздействиям, чем почка после нефрэктомии.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Arial" charset="0"/>
                <a:cs typeface="Arial" charset="0"/>
              </a:rPr>
              <a:t>   Обследования: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    </a:t>
            </a:r>
            <a:r>
              <a:rPr lang="ru-RU" b="1" smtClean="0">
                <a:solidFill>
                  <a:schemeClr val="hlink"/>
                </a:solidFill>
                <a:latin typeface="Arial" charset="0"/>
                <a:cs typeface="Arial" charset="0"/>
              </a:rPr>
              <a:t>УЗИ + экск. урография</a:t>
            </a:r>
          </a:p>
          <a:p>
            <a:pPr eaLnBrk="1" hangingPunct="1">
              <a:buFontTx/>
              <a:buChar char="-"/>
            </a:pPr>
            <a:r>
              <a:rPr lang="ru-RU" sz="2400" b="1" smtClean="0">
                <a:latin typeface="Arial" charset="0"/>
                <a:cs typeface="Arial" charset="0"/>
              </a:rPr>
              <a:t>отсутствие почки в типичном месте</a:t>
            </a:r>
          </a:p>
          <a:p>
            <a:pPr eaLnBrk="1" hangingPunct="1">
              <a:buFontTx/>
              <a:buChar char="-"/>
            </a:pPr>
            <a:r>
              <a:rPr lang="ru-RU" sz="2400" b="1" smtClean="0">
                <a:latin typeface="Arial" charset="0"/>
                <a:cs typeface="Arial" charset="0"/>
              </a:rPr>
              <a:t>викарная гипертрофия ед. почки</a:t>
            </a:r>
          </a:p>
          <a:p>
            <a:pPr eaLnBrk="1" hangingPunct="1">
              <a:buFontTx/>
              <a:buChar char="-"/>
            </a:pPr>
            <a:r>
              <a:rPr lang="ru-RU" sz="2400" b="1" smtClean="0">
                <a:latin typeface="Arial" charset="0"/>
                <a:cs typeface="Arial" charset="0"/>
              </a:rPr>
              <a:t>отсутствие устья мочеточника (однако два устья не исключает агенезию почки)</a:t>
            </a: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7325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>
                <a:latin typeface="Arial" pitchFamily="34" charset="0"/>
              </a:rPr>
              <a:t>Аномалии почек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800" smtClean="0">
                <a:solidFill>
                  <a:schemeClr val="accent1"/>
                </a:solidFill>
              </a:rPr>
              <a:t>   </a:t>
            </a:r>
            <a:r>
              <a:rPr lang="ru-RU" sz="2800" b="1" smtClean="0">
                <a:solidFill>
                  <a:schemeClr val="accent1"/>
                </a:solidFill>
              </a:rPr>
              <a:t>Удвоение почки</a:t>
            </a:r>
            <a:r>
              <a:rPr lang="ru-RU" sz="2800" b="1" smtClean="0"/>
              <a:t> – наиболее частая аномалия</a:t>
            </a:r>
            <a:r>
              <a:rPr lang="ru-RU" sz="2400" b="1" smtClean="0"/>
              <a:t> </a:t>
            </a:r>
            <a:r>
              <a:rPr lang="ru-RU" sz="2800" b="1" smtClean="0"/>
              <a:t>этого органа</a:t>
            </a:r>
          </a:p>
          <a:p>
            <a:pPr algn="just" eaLnBrk="1" hangingPunct="1"/>
            <a:r>
              <a:rPr lang="ru-RU" sz="2800" b="1" smtClean="0"/>
              <a:t>Почка имеет больший по длине размер.</a:t>
            </a:r>
          </a:p>
          <a:p>
            <a:pPr algn="just" eaLnBrk="1" hangingPunct="1"/>
            <a:r>
              <a:rPr lang="ru-RU" sz="2800" b="1" smtClean="0"/>
              <a:t>Верхняя половина всегда значительно меньше нижней</a:t>
            </a:r>
          </a:p>
          <a:p>
            <a:pPr algn="just" eaLnBrk="1" hangingPunct="1"/>
            <a:r>
              <a:rPr lang="ru-RU" sz="2800" b="1" smtClean="0"/>
              <a:t>Кровоснабжение осуществляется двумя (раздельными) почечными артериями. Разделены  и лимфатические коллекторы.</a:t>
            </a:r>
          </a:p>
          <a:p>
            <a:pPr algn="just" eaLnBrk="1" hangingPunct="1"/>
            <a:r>
              <a:rPr lang="ru-RU" sz="2800" b="1" smtClean="0"/>
              <a:t>На в\в урограммах в едином контуре паренхимы удвоенной почки определяются две раздельных ЧЛС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0" y="0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10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 &gt; </a:t>
            </a:r>
          </a:p>
        </p:txBody>
      </p:sp>
      <p:pic>
        <p:nvPicPr>
          <p:cNvPr id="61442" name="Picture 2" descr="D:\UCHEBNIK\G05\PIC_HI\5_26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" contrast="24000"/>
          </a:blip>
          <a:srcRect/>
          <a:stretch>
            <a:fillRect/>
          </a:stretch>
        </p:blipFill>
        <p:spPr bwMode="auto">
          <a:xfrm>
            <a:off x="1857356" y="0"/>
            <a:ext cx="4857784" cy="6911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267200"/>
            <a:ext cx="77724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Arial" charset="0"/>
                <a:cs typeface="Arial" charset="0"/>
              </a:rPr>
              <a:t>Рис.1  Схема неполного удвоения верхних мочевых путей слева (высокий фиссус).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Arial" charset="0"/>
                <a:cs typeface="Arial" charset="0"/>
              </a:rPr>
              <a:t>Рис.2. Схема неполного удвоения почки и мочеточника слева (низкий уретерофиссус)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Arial" charset="0"/>
                <a:cs typeface="Arial" charset="0"/>
              </a:rPr>
              <a:t>Рис.3. Схема полного удвоения почки и мочеточника слева, правило Вейгерта-Мейера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 dirty="0">
                <a:latin typeface="Arial" pitchFamily="34" charset="0"/>
              </a:rPr>
              <a:t>Аномалии почек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155892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cs typeface="Times New Roman" pitchFamily="18" charset="0"/>
              </a:rPr>
              <a:t>  </a:t>
            </a:r>
            <a:endParaRPr lang="ru-RU"/>
          </a:p>
        </p:txBody>
      </p:sp>
      <p:pic>
        <p:nvPicPr>
          <p:cNvPr id="50181" name="Picture 4" descr="Удвоение высокий фиссус"/>
          <p:cNvPicPr>
            <a:picLocks noChangeAspect="1" noChangeArrowheads="1"/>
          </p:cNvPicPr>
          <p:nvPr/>
        </p:nvPicPr>
        <p:blipFill>
          <a:blip r:embed="rId2" cstate="print">
            <a:lum bright="12000" contrast="72000"/>
          </a:blip>
          <a:srcRect/>
          <a:stretch>
            <a:fillRect/>
          </a:stretch>
        </p:blipFill>
        <p:spPr bwMode="auto">
          <a:xfrm>
            <a:off x="609600" y="685800"/>
            <a:ext cx="21050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18335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</a:p>
          <a:p>
            <a:pPr eaLnBrk="0" hangingPunct="0"/>
            <a:endParaRPr lang="ru-RU"/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0" y="1614488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cs typeface="Times New Roman" pitchFamily="18" charset="0"/>
              </a:rPr>
              <a:t>    </a:t>
            </a:r>
            <a:r>
              <a:rPr lang="ru-RU" sz="1400"/>
              <a:t> </a:t>
            </a:r>
            <a:endParaRPr lang="ru-RU"/>
          </a:p>
        </p:txBody>
      </p:sp>
      <p:pic>
        <p:nvPicPr>
          <p:cNvPr id="50184" name="Picture 8" descr="Удвоен.низкий фиссус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</a:blip>
          <a:srcRect/>
          <a:stretch>
            <a:fillRect/>
          </a:stretch>
        </p:blipFill>
        <p:spPr bwMode="auto">
          <a:xfrm>
            <a:off x="3357563" y="714375"/>
            <a:ext cx="24288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0" y="188912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cs typeface="Times New Roman" pitchFamily="18" charset="0"/>
              </a:rPr>
              <a:t>             </a:t>
            </a:r>
            <a:endParaRPr lang="ru-RU"/>
          </a:p>
        </p:txBody>
      </p:sp>
      <p:pic>
        <p:nvPicPr>
          <p:cNvPr id="50186" name="Picture 7" descr="Удвоение1"/>
          <p:cNvPicPr>
            <a:picLocks noChangeAspect="1" noChangeArrowheads="1"/>
          </p:cNvPicPr>
          <p:nvPr/>
        </p:nvPicPr>
        <p:blipFill>
          <a:blip r:embed="rId4" cstate="print">
            <a:lum contrast="60000"/>
          </a:blip>
          <a:srcRect b="11179"/>
          <a:stretch>
            <a:fillRect/>
          </a:stretch>
        </p:blipFill>
        <p:spPr bwMode="auto">
          <a:xfrm>
            <a:off x="6072188" y="685800"/>
            <a:ext cx="2424112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838200" y="1295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336925" y="11064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6308725" y="1030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_ris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8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9"/>
          <p:cNvSpPr>
            <a:spLocks noChangeArrowheads="1"/>
          </p:cNvSpPr>
          <p:nvPr/>
        </p:nvSpPr>
        <p:spPr bwMode="auto">
          <a:xfrm>
            <a:off x="4929188" y="0"/>
            <a:ext cx="4214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Схема эмбриогенеза почки и экскреторных путей.</a:t>
            </a:r>
          </a:p>
        </p:txBody>
      </p:sp>
      <p:sp>
        <p:nvSpPr>
          <p:cNvPr id="13316" name="Прямоугольник 10"/>
          <p:cNvSpPr>
            <a:spLocks noChangeArrowheads="1"/>
          </p:cNvSpPr>
          <p:nvPr/>
        </p:nvSpPr>
        <p:spPr bwMode="auto">
          <a:xfrm>
            <a:off x="5000625" y="714375"/>
            <a:ext cx="4143375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А - пронефрос;</a:t>
            </a:r>
            <a:br>
              <a:rPr lang="ru-RU" sz="2000" b="1" i="1"/>
            </a:br>
            <a:r>
              <a:rPr lang="ru-RU" sz="2000" b="1" i="1"/>
              <a:t>Б - мезонефрос;</a:t>
            </a:r>
            <a:br>
              <a:rPr lang="ru-RU" sz="2000" b="1" i="1"/>
            </a:br>
            <a:r>
              <a:rPr lang="ru-RU" sz="2000" b="1" i="1"/>
              <a:t>В - метанефрос;</a:t>
            </a:r>
            <a:br>
              <a:rPr lang="ru-RU" sz="2000" b="1" i="1"/>
            </a:br>
            <a:r>
              <a:rPr lang="ru-RU" sz="2000" b="1" i="1"/>
              <a:t/>
            </a:r>
            <a:br>
              <a:rPr lang="ru-RU" sz="2000" b="1" i="1"/>
            </a:br>
            <a:r>
              <a:rPr lang="ru-RU" b="1" i="1"/>
              <a:t>1 - вольфов канал; </a:t>
            </a:r>
            <a:br>
              <a:rPr lang="ru-RU" b="1" i="1"/>
            </a:br>
            <a:r>
              <a:rPr lang="ru-RU" b="1" i="1"/>
              <a:t>2 - мюллеров канал; </a:t>
            </a:r>
            <a:br>
              <a:rPr lang="ru-RU" b="1" i="1"/>
            </a:br>
            <a:r>
              <a:rPr lang="ru-RU" b="1" i="1"/>
              <a:t>3 - перитонеальная воронка пронефроса;</a:t>
            </a:r>
            <a:br>
              <a:rPr lang="ru-RU" b="1" i="1"/>
            </a:br>
            <a:r>
              <a:rPr lang="ru-RU" b="1" i="1"/>
              <a:t>4 - пронефротические гломерулы;</a:t>
            </a:r>
            <a:br>
              <a:rPr lang="ru-RU" b="1" i="1"/>
            </a:br>
            <a:r>
              <a:rPr lang="ru-RU" b="1" i="1"/>
              <a:t>5 - половая железа;</a:t>
            </a:r>
            <a:br>
              <a:rPr lang="ru-RU" b="1" i="1"/>
            </a:br>
            <a:r>
              <a:rPr lang="ru-RU" b="1" i="1"/>
              <a:t>6 - мезонефротические канальцы;</a:t>
            </a:r>
            <a:br>
              <a:rPr lang="ru-RU" b="1" i="1"/>
            </a:br>
            <a:r>
              <a:rPr lang="ru-RU" b="1" i="1"/>
              <a:t>7 - мезонефротические гломерулы;</a:t>
            </a:r>
            <a:br>
              <a:rPr lang="ru-RU" b="1" i="1"/>
            </a:br>
            <a:r>
              <a:rPr lang="ru-RU" b="1" i="1"/>
              <a:t>8 - пронефротическая артерия;</a:t>
            </a:r>
            <a:br>
              <a:rPr lang="ru-RU" b="1" i="1"/>
            </a:br>
            <a:r>
              <a:rPr lang="ru-RU" b="1" i="1"/>
              <a:t>9 - аорта;</a:t>
            </a:r>
            <a:br>
              <a:rPr lang="ru-RU" b="1" i="1"/>
            </a:br>
            <a:r>
              <a:rPr lang="ru-RU" b="1" i="1"/>
              <a:t>10 - окончательная почка;</a:t>
            </a:r>
            <a:br>
              <a:rPr lang="ru-RU" b="1" i="1"/>
            </a:br>
            <a:r>
              <a:rPr lang="ru-RU" b="1" i="1"/>
              <a:t>11 - мочеточник;</a:t>
            </a:r>
            <a:br>
              <a:rPr lang="ru-RU" b="1" i="1"/>
            </a:br>
            <a:r>
              <a:rPr lang="ru-RU" b="1" i="1"/>
              <a:t>12 - мочевой пузырь (аллантоис).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:\UCHEBNIK\G05\PIC_LO\5_27N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5000" contrast="22000"/>
          </a:blip>
          <a:srcRect/>
          <a:stretch>
            <a:fillRect/>
          </a:stretch>
        </p:blipFill>
        <p:spPr bwMode="auto">
          <a:xfrm>
            <a:off x="428596" y="205348"/>
            <a:ext cx="8429684" cy="6657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>
                <a:latin typeface="Arial" pitchFamily="34" charset="0"/>
              </a:rPr>
              <a:t>Аномалии почек. Удвоение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Эктопия устья добавочного мочеточника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                     </a:t>
            </a:r>
            <a:endParaRPr lang="ru-RU" sz="24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</a:t>
            </a:r>
            <a:r>
              <a:rPr lang="en-US" sz="2800" b="1" smtClean="0">
                <a:latin typeface="Arial" charset="0"/>
                <a:cs typeface="Arial" charset="0"/>
              </a:rPr>
              <a:t>          </a:t>
            </a:r>
            <a:r>
              <a:rPr lang="ru-RU" sz="2800" b="1" smtClean="0">
                <a:latin typeface="Arial" charset="0"/>
                <a:cs typeface="Arial" charset="0"/>
              </a:rPr>
              <a:t> Устье может заканчиваться: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Шейка или дивертикул мочевого пузыря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Уретра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Преддверие влагалища,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Матка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Семенной пузырек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Кишечник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3"/>
          <p:cNvSpPr>
            <a:spLocks noChangeArrowheads="1"/>
          </p:cNvSpPr>
          <p:nvPr/>
        </p:nvSpPr>
        <p:spPr bwMode="auto">
          <a:xfrm>
            <a:off x="1214438" y="214313"/>
            <a:ext cx="70723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Arial Black" pitchFamily="34" charset="0"/>
                <a:cs typeface="Times New Roman" pitchFamily="18" charset="0"/>
              </a:rPr>
              <a:t>Аномалии положения почки</a:t>
            </a:r>
          </a:p>
          <a:p>
            <a:pPr algn="ctr"/>
            <a:r>
              <a:rPr lang="ru-RU" sz="3200" b="1">
                <a:latin typeface="Arial Black" pitchFamily="34" charset="0"/>
                <a:cs typeface="Times New Roman" pitchFamily="18" charset="0"/>
              </a:rPr>
              <a:t>Дистопия почки </a:t>
            </a:r>
            <a:endParaRPr lang="en-US" sz="3200" b="1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3251" name="Прямоугольник 4"/>
          <p:cNvSpPr>
            <a:spLocks noChangeArrowheads="1"/>
          </p:cNvSpPr>
          <p:nvPr/>
        </p:nvSpPr>
        <p:spPr bwMode="auto">
          <a:xfrm>
            <a:off x="285750" y="1357313"/>
            <a:ext cx="86439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Под этим названием понимают необычное расположение почек в связи с нарушением в эмбриогенезе процесса их восхождения. Частота аномалии в среднем 1:800. </a:t>
            </a:r>
          </a:p>
          <a:p>
            <a:pPr algn="just"/>
            <a:r>
              <a:rPr lang="ru-RU" sz="2400" b="1"/>
              <a:t>	Дистопия почки чаще наблюдается у лиц мужского пола.</a:t>
            </a:r>
          </a:p>
          <a:p>
            <a:pPr algn="just"/>
            <a:endParaRPr lang="ru-RU" sz="2400" b="1"/>
          </a:p>
        </p:txBody>
      </p:sp>
      <p:sp>
        <p:nvSpPr>
          <p:cNvPr id="53252" name="Rectangle 1"/>
          <p:cNvSpPr>
            <a:spLocks noChangeArrowheads="1"/>
          </p:cNvSpPr>
          <p:nvPr/>
        </p:nvSpPr>
        <p:spPr bwMode="auto">
          <a:xfrm rot="10800000" flipV="1">
            <a:off x="0" y="371475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/>
              <a:t>Различают высокую дистопию, низкую и перекрестную. </a:t>
            </a:r>
            <a:br>
              <a:rPr lang="ru-RU" sz="2400" b="1"/>
            </a:br>
            <a:r>
              <a:rPr lang="ru-RU" sz="2400" b="1"/>
              <a:t>  	К высокой дистопии относится </a:t>
            </a:r>
            <a:r>
              <a:rPr lang="ru-RU" sz="2400" b="1" i="1"/>
              <a:t>внутригрудная почка</a:t>
            </a:r>
            <a:r>
              <a:rPr lang="ru-RU" sz="2400" b="1"/>
              <a:t>. Это очень редкая аномалия. К настоящему времени в мировой литературе количество ее описаний не превышает 90. При внутригрудной дистопии почка обычно входит в состав диафрагмальной грыжи. </a:t>
            </a:r>
            <a:endParaRPr lang="ru-RU" sz="2400" b="1">
              <a:latin typeface="Corbel" pitchFamily="34" charset="0"/>
            </a:endParaRPr>
          </a:p>
        </p:txBody>
      </p:sp>
      <p:pic>
        <p:nvPicPr>
          <p:cNvPr id="53253" name="Picture 2" descr="D:\UCHEBNIK\G05\pic\Bulle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0"/>
            <a:ext cx="190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Разновидностями </a:t>
            </a:r>
            <a:r>
              <a:rPr lang="ru-RU" sz="2400" b="1"/>
              <a:t>низкой дистопии</a:t>
            </a:r>
            <a:r>
              <a:rPr lang="ru-RU" sz="2400"/>
              <a:t> являются </a:t>
            </a:r>
          </a:p>
          <a:p>
            <a:pPr algn="ctr"/>
            <a:r>
              <a:rPr lang="ru-RU" sz="2400" b="1"/>
              <a:t>поясничная, подвздошная и тазовая.</a:t>
            </a: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54275" name="Rectangle 1"/>
          <p:cNvSpPr>
            <a:spLocks noChangeArrowheads="1"/>
          </p:cNvSpPr>
          <p:nvPr/>
        </p:nvSpPr>
        <p:spPr bwMode="auto">
          <a:xfrm>
            <a:off x="0" y="0"/>
            <a:ext cx="914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189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73730" name="Picture 2" descr="D:\UCHEBNIK\G05\PIC_HI\5_16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53000"/>
          </a:blip>
          <a:srcRect/>
          <a:stretch>
            <a:fillRect/>
          </a:stretch>
        </p:blipFill>
        <p:spPr bwMode="auto">
          <a:xfrm>
            <a:off x="0" y="1251967"/>
            <a:ext cx="9042217" cy="5606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:\UCHEBNIK\G05\PIC_LO\5_17N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23000"/>
          </a:blip>
          <a:srcRect/>
          <a:stretch>
            <a:fillRect/>
          </a:stretch>
        </p:blipFill>
        <p:spPr bwMode="auto">
          <a:xfrm>
            <a:off x="59486" y="722164"/>
            <a:ext cx="9084514" cy="6135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Слава\Pictures\IMG_5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6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89296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Перекрестная </a:t>
            </a:r>
            <a:r>
              <a:rPr lang="ru-RU" sz="2400" b="1" dirty="0" err="1"/>
              <a:t>дистопия</a:t>
            </a:r>
            <a:r>
              <a:rPr lang="ru-RU" sz="2400" b="1" dirty="0"/>
              <a:t> характеризуется смещением почки </a:t>
            </a:r>
            <a:r>
              <a:rPr lang="ru-RU" sz="2400" b="1" dirty="0" err="1"/>
              <a:t>контралатерально</a:t>
            </a:r>
            <a:r>
              <a:rPr lang="ru-RU" sz="2400" b="1" dirty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7347" name="Rectangle 1"/>
          <p:cNvSpPr>
            <a:spLocks noChangeArrowheads="1"/>
          </p:cNvSpPr>
          <p:nvPr/>
        </p:nvSpPr>
        <p:spPr bwMode="auto">
          <a:xfrm>
            <a:off x="0" y="0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10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75778" name="Picture 2" descr="D:\UCHEBNIK\G05\PIC_HI\5_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6000" contrast="-12000"/>
          </a:blip>
          <a:srcRect/>
          <a:stretch>
            <a:fillRect/>
          </a:stretch>
        </p:blipFill>
        <p:spPr bwMode="auto">
          <a:xfrm>
            <a:off x="357158" y="710906"/>
            <a:ext cx="8605930" cy="6147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1"/>
          <p:cNvSpPr>
            <a:spLocks noChangeArrowheads="1"/>
          </p:cNvSpPr>
          <p:nvPr/>
        </p:nvSpPr>
        <p:spPr bwMode="auto">
          <a:xfrm>
            <a:off x="0" y="142875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Сращение почек составляет около 13% всех почечных аномалий. </a:t>
            </a:r>
          </a:p>
          <a:p>
            <a:pPr algn="just"/>
            <a:r>
              <a:rPr lang="ru-RU" sz="2400" b="1"/>
              <a:t>	Различают симметричные и асимметричные формы сращения. К первым относят подково- и галетообразную, ко вторым - S-, L- и I-образные почки. </a:t>
            </a:r>
            <a:br>
              <a:rPr lang="ru-RU" sz="2400" b="1"/>
            </a:br>
            <a:endParaRPr lang="ru-RU" sz="2400" b="1"/>
          </a:p>
        </p:txBody>
      </p:sp>
      <p:sp>
        <p:nvSpPr>
          <p:cNvPr id="5837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00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                             &lt;&gt; </a:t>
            </a:r>
          </a:p>
        </p:txBody>
      </p:sp>
      <p:pic>
        <p:nvPicPr>
          <p:cNvPr id="76802" name="Picture 2" descr="D:\UCHEBNIK\G05\PIC_HI\5_1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3000" contrast="29000"/>
          </a:blip>
          <a:srcRect/>
          <a:stretch>
            <a:fillRect/>
          </a:stretch>
        </p:blipFill>
        <p:spPr bwMode="auto">
          <a:xfrm>
            <a:off x="1500166" y="2171745"/>
            <a:ext cx="5929354" cy="467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0" y="0"/>
            <a:ext cx="91440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12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</a:t>
            </a:r>
          </a:p>
        </p:txBody>
      </p:sp>
      <p:pic>
        <p:nvPicPr>
          <p:cNvPr id="77826" name="Picture 2" descr="D:\UCHEBNIK\G05\PIC_HI\5_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4000" contrast="41000"/>
          </a:blip>
          <a:srcRect/>
          <a:stretch>
            <a:fillRect/>
          </a:stretch>
        </p:blipFill>
        <p:spPr bwMode="auto">
          <a:xfrm>
            <a:off x="2285984" y="66786"/>
            <a:ext cx="4786346" cy="6859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0" y="0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dirty="0"/>
              <a:t>Асимметричные формы составляют 4% всех почечных аномалий. Они характеризуются соединением почек противоположными концами. В случае S- и I-образной почки продольные оси сросшихся почек параллельны, а оси почек, образующих L-образную почку, перпендикулярны друг к другу.</a:t>
            </a:r>
          </a:p>
          <a:p>
            <a:pPr algn="just"/>
            <a:r>
              <a:rPr lang="ru-RU" sz="2000" b="1" dirty="0"/>
              <a:t>  Лоханки S-образной почки обращены в противоположные стороны. </a:t>
            </a:r>
          </a:p>
          <a:p>
            <a:pPr algn="just" eaLnBrk="0" hangingPunct="0"/>
            <a:r>
              <a:rPr lang="ru-RU" sz="2000" b="1" dirty="0"/>
              <a:t>  </a:t>
            </a:r>
          </a:p>
        </p:txBody>
      </p:sp>
      <p:pic>
        <p:nvPicPr>
          <p:cNvPr id="60419" name="Picture 2" descr="D:\UCHEBNIK\G05\pic\Bulle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3425" y="-76200"/>
            <a:ext cx="190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latin typeface="Corbel" pitchFamily="34" charset="0"/>
              </a:rPr>
              <a:t>  </a:t>
            </a:r>
            <a:r>
              <a:rPr lang="ru-RU" sz="21000" dirty="0">
                <a:latin typeface="Corbel" pitchFamily="34" charset="0"/>
              </a:rPr>
              <a:t> </a:t>
            </a:r>
            <a:r>
              <a:rPr lang="ru-RU" dirty="0">
                <a:latin typeface="Corbel" pitchFamily="34" charset="0"/>
              </a:rPr>
              <a:t>                                                         </a:t>
            </a:r>
            <a:r>
              <a:rPr lang="ru-RU" dirty="0" smtClean="0">
                <a:latin typeface="Corbel" pitchFamily="34" charset="0"/>
              </a:rPr>
              <a:t>&lt; </a:t>
            </a:r>
            <a:endParaRPr lang="ru-RU" dirty="0">
              <a:latin typeface="Corbel" pitchFamily="34" charset="0"/>
            </a:endParaRPr>
          </a:p>
        </p:txBody>
      </p:sp>
      <p:pic>
        <p:nvPicPr>
          <p:cNvPr id="78853" name="Picture 5" descr="D:\UCHEBNIK\G05\PIC_HI\5_2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33000"/>
          </a:blip>
          <a:srcRect/>
          <a:stretch>
            <a:fillRect/>
          </a:stretch>
        </p:blipFill>
        <p:spPr bwMode="auto">
          <a:xfrm>
            <a:off x="4968959" y="1987683"/>
            <a:ext cx="4175041" cy="4870317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latin typeface="Corbel" pitchFamily="34" charset="0"/>
              </a:rPr>
              <a:t>  </a:t>
            </a:r>
            <a:r>
              <a:rPr lang="ru-RU" sz="21000" dirty="0">
                <a:latin typeface="Corbel" pitchFamily="34" charset="0"/>
              </a:rPr>
              <a:t> </a:t>
            </a:r>
            <a:r>
              <a:rPr lang="ru-RU" dirty="0">
                <a:latin typeface="Corbel" pitchFamily="34" charset="0"/>
              </a:rPr>
              <a:t>                                                       </a:t>
            </a:r>
            <a:r>
              <a:rPr lang="ru-RU" dirty="0" smtClean="0">
                <a:latin typeface="Corbel" pitchFamily="34" charset="0"/>
              </a:rPr>
              <a:t>&lt; </a:t>
            </a:r>
            <a:endParaRPr lang="ru-RU" dirty="0">
              <a:latin typeface="Corbel" pitchFamily="34" charset="0"/>
            </a:endParaRPr>
          </a:p>
        </p:txBody>
      </p:sp>
      <p:pic>
        <p:nvPicPr>
          <p:cNvPr id="78855" name="Picture 7" descr="D:\UCHEBNIK\G05\PIC_HI\5_21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3000" contrast="46000"/>
          </a:blip>
          <a:srcRect/>
          <a:stretch>
            <a:fillRect/>
          </a:stretch>
        </p:blipFill>
        <p:spPr bwMode="auto">
          <a:xfrm>
            <a:off x="0" y="1930035"/>
            <a:ext cx="4572000" cy="4927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14313" y="474663"/>
            <a:ext cx="871537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</a:t>
            </a:r>
            <a:r>
              <a:rPr lang="ru-RU" sz="2200" b="1"/>
              <a:t>Мезонефрос появляется на 3-й неделе эмбриогенеза, еще до того времени, как редуцируется пронефрос. Он располагается каудальнее предпочки, состоит из сегментарных канальцев, соединяющихся тем же экскреторным каналом - вольфовым протоком (проток первичной почки). </a:t>
            </a:r>
          </a:p>
          <a:p>
            <a:pPr algn="just"/>
            <a:r>
              <a:rPr lang="ru-RU" sz="2200" b="1"/>
              <a:t>	Кроме вольфова (мезонефрального), развивается второй парный проток - мюллеров (парамезо-нефральный). Краниальные концы мюллеровых протоков сообщаются с брюшной полостью, каудальные впадают в урогенитальный синус. </a:t>
            </a:r>
          </a:p>
          <a:p>
            <a:pPr algn="just"/>
            <a:r>
              <a:rPr lang="ru-RU" sz="2200" b="1"/>
              <a:t>	В дальнейшем у мужских особей мюллеровы ходы редуцируются, а у женских из них образуются матка, трубы и влагалище. </a:t>
            </a:r>
          </a:p>
          <a:p>
            <a:pPr algn="just"/>
            <a:r>
              <a:rPr lang="ru-RU" sz="2200" b="1"/>
              <a:t>	Вольфов проток редуцируется у женских особей, а у мужских дает начало выводным протокам яичек. Мезонефрос полностью редуцируется к 12-14-й неделе.</a:t>
            </a:r>
            <a:r>
              <a:rPr lang="ru-RU" sz="2200"/>
              <a:t/>
            </a:r>
            <a:br>
              <a:rPr lang="ru-RU" sz="2200"/>
            </a:b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871537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</a:t>
            </a:r>
            <a:r>
              <a:rPr lang="ru-RU" sz="2200" b="1"/>
              <a:t>Метанефрос развивается в хвостовой части эмбриона в период атрофии мезонефроса из двух зачатков: метанефрогенной бластемы и выпячивания вольфова протока. 	</a:t>
            </a:r>
          </a:p>
          <a:p>
            <a:pPr algn="just"/>
            <a:r>
              <a:rPr lang="ru-RU" sz="2200" b="1"/>
              <a:t>	Из метанефрогенной бластемы образуется секреторный аппарат, а из вольфова протока - экскреторный (мочеточник, лоханка, чашечки и собирательные канальцы). Нарушения в соединении этих зачатков приводят к появлению различных почечных аномалий и в первую очередь кистозных.</a:t>
            </a:r>
            <a:br>
              <a:rPr lang="ru-RU" sz="2200" b="1"/>
            </a:br>
            <a:endParaRPr lang="ru-RU" sz="2200" b="1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3714750"/>
            <a:ext cx="8858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>
              <a:tabLst>
                <a:tab pos="457200" algn="l"/>
              </a:tabLst>
            </a:pPr>
            <a:r>
              <a:rPr lang="ru-RU" sz="2200" b="1">
                <a:cs typeface="Times New Roman" pitchFamily="18" charset="0"/>
              </a:rPr>
              <a:t>	На 7-8-й неделе эмбриогенеза начинается процесс восхождения почек. Вначале почки располагаются низко в тазу вблизи друг от друга лоханками кпереди. Кровоснабжение их осуществляется множественными сосудами, отходящими от тазовых ветвей аорты. 	Тесное взаиморасположение метанефрогенных бластем может привести к их слиянию и образованию единой почечной паренхимы (подковообразная почка)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_ris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8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9"/>
          <p:cNvSpPr>
            <a:spLocks noChangeArrowheads="1"/>
          </p:cNvSpPr>
          <p:nvPr/>
        </p:nvSpPr>
        <p:spPr bwMode="auto">
          <a:xfrm>
            <a:off x="4929188" y="0"/>
            <a:ext cx="4214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Схема эмбриогенеза почки и экскреторных путей.</a:t>
            </a:r>
          </a:p>
        </p:txBody>
      </p:sp>
      <p:sp>
        <p:nvSpPr>
          <p:cNvPr id="16388" name="Прямоугольник 10"/>
          <p:cNvSpPr>
            <a:spLocks noChangeArrowheads="1"/>
          </p:cNvSpPr>
          <p:nvPr/>
        </p:nvSpPr>
        <p:spPr bwMode="auto">
          <a:xfrm>
            <a:off x="5000625" y="714375"/>
            <a:ext cx="4143375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А - пронефрос;</a:t>
            </a:r>
            <a:br>
              <a:rPr lang="ru-RU" sz="2000" b="1" i="1"/>
            </a:br>
            <a:r>
              <a:rPr lang="ru-RU" sz="2000" b="1" i="1"/>
              <a:t>Б - мезонефрос;</a:t>
            </a:r>
            <a:br>
              <a:rPr lang="ru-RU" sz="2000" b="1" i="1"/>
            </a:br>
            <a:r>
              <a:rPr lang="ru-RU" sz="2000" b="1" i="1"/>
              <a:t>В - метанефрос;</a:t>
            </a:r>
            <a:br>
              <a:rPr lang="ru-RU" sz="2000" b="1" i="1"/>
            </a:br>
            <a:r>
              <a:rPr lang="ru-RU" sz="2000" b="1" i="1"/>
              <a:t/>
            </a:r>
            <a:br>
              <a:rPr lang="ru-RU" sz="2000" b="1" i="1"/>
            </a:br>
            <a:r>
              <a:rPr lang="ru-RU" b="1" i="1"/>
              <a:t>1 - вольфов канал; </a:t>
            </a:r>
            <a:br>
              <a:rPr lang="ru-RU" b="1" i="1"/>
            </a:br>
            <a:r>
              <a:rPr lang="ru-RU" b="1" i="1"/>
              <a:t>2 - мюллеров канал; </a:t>
            </a:r>
            <a:br>
              <a:rPr lang="ru-RU" b="1" i="1"/>
            </a:br>
            <a:r>
              <a:rPr lang="ru-RU" b="1" i="1"/>
              <a:t>3 - перитонеальная воронка пронефроса;</a:t>
            </a:r>
            <a:br>
              <a:rPr lang="ru-RU" b="1" i="1"/>
            </a:br>
            <a:r>
              <a:rPr lang="ru-RU" b="1" i="1"/>
              <a:t>4 - пронефротические гломерулы;</a:t>
            </a:r>
            <a:br>
              <a:rPr lang="ru-RU" b="1" i="1"/>
            </a:br>
            <a:r>
              <a:rPr lang="ru-RU" b="1" i="1"/>
              <a:t>5 - половая железа;</a:t>
            </a:r>
            <a:br>
              <a:rPr lang="ru-RU" b="1" i="1"/>
            </a:br>
            <a:r>
              <a:rPr lang="ru-RU" b="1" i="1"/>
              <a:t>6 - мезонефротические канальцы;</a:t>
            </a:r>
            <a:br>
              <a:rPr lang="ru-RU" b="1" i="1"/>
            </a:br>
            <a:r>
              <a:rPr lang="ru-RU" b="1" i="1"/>
              <a:t>7 - мезонефротические гломерулы;</a:t>
            </a:r>
            <a:br>
              <a:rPr lang="ru-RU" b="1" i="1"/>
            </a:br>
            <a:r>
              <a:rPr lang="ru-RU" b="1" i="1"/>
              <a:t>8 - пронефротическая артерия;</a:t>
            </a:r>
            <a:br>
              <a:rPr lang="ru-RU" b="1" i="1"/>
            </a:br>
            <a:r>
              <a:rPr lang="ru-RU" b="1" i="1"/>
              <a:t>9 - аорта;</a:t>
            </a:r>
            <a:br>
              <a:rPr lang="ru-RU" b="1" i="1"/>
            </a:br>
            <a:r>
              <a:rPr lang="ru-RU" b="1" i="1"/>
              <a:t>10 - окончательная почка;</a:t>
            </a:r>
            <a:br>
              <a:rPr lang="ru-RU" b="1" i="1"/>
            </a:br>
            <a:r>
              <a:rPr lang="ru-RU" b="1" i="1"/>
              <a:t>11 - мочеточник;</a:t>
            </a:r>
            <a:br>
              <a:rPr lang="ru-RU" b="1" i="1"/>
            </a:br>
            <a:r>
              <a:rPr lang="ru-RU" b="1" i="1"/>
              <a:t>12 - мочевой пузырь (аллантоис).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/>
            <a:r>
              <a:rPr lang="ru-RU" sz="1400" i="1">
                <a:solidFill>
                  <a:srgbClr val="000000"/>
                </a:solidFill>
                <a:cs typeface="Times New Roman" pitchFamily="18" charset="0"/>
              </a:rPr>
              <a:t>Процесс восхождения и ротации почек (схема).</a:t>
            </a:r>
            <a:endParaRPr lang="ru-RU" sz="1200">
              <a:solidFill>
                <a:srgbClr val="000000"/>
              </a:solidFill>
              <a:cs typeface="Times New Roman" pitchFamily="18" charset="0"/>
            </a:endParaRPr>
          </a:p>
          <a:p>
            <a:pPr indent="228600" eaLnBrk="0" hangingPunct="0"/>
            <a:endParaRPr lang="ru-RU">
              <a:cs typeface="Times New Roman" pitchFamily="18" charset="0"/>
            </a:endParaRPr>
          </a:p>
        </p:txBody>
      </p:sp>
      <p:pic>
        <p:nvPicPr>
          <p:cNvPr id="17411" name="Picture 1" descr="E:\G05\PIC_HI\5_14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857250"/>
            <a:ext cx="9144000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3743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ctr"/>
            <a:r>
              <a:rPr lang="ru-RU" sz="1400" i="1">
                <a:solidFill>
                  <a:srgbClr val="000000"/>
                </a:solidFill>
                <a:cs typeface="Times New Roman" pitchFamily="18" charset="0"/>
              </a:rPr>
              <a:t>Процесс восхождения и ротации почек (схема).</a:t>
            </a:r>
            <a:endParaRPr lang="ru-RU">
              <a:cs typeface="Times New Roman" pitchFamily="18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714500" y="214313"/>
            <a:ext cx="645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rbel" pitchFamily="34" charset="0"/>
              </a:rPr>
              <a:t>Процесс восхождения и ротации почек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586</TotalTime>
  <Words>686</Words>
  <Application>Microsoft Office PowerPoint</Application>
  <PresentationFormat>Экран (4:3)</PresentationFormat>
  <Paragraphs>217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8" baseType="lpstr">
      <vt:lpstr>Arial</vt:lpstr>
      <vt:lpstr>Arial Black</vt:lpstr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Оренбургский государственный медицинский университет  Кафедра детской хирургии    ПОРОКИ РАЗВИТИЯ ПОЧЕК У ДЕТЕЙ 6 курс   факультет иностранных студентов  Доцент И.В.Афуков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Пренательное консультирование</vt:lpstr>
      <vt:lpstr>Ультразвуковые маркеры  мочевыведения плода</vt:lpstr>
      <vt:lpstr>Презентация PowerPoint</vt:lpstr>
      <vt:lpstr>Ответственное  решение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Аномалии почек</vt:lpstr>
      <vt:lpstr>Аномалии почек</vt:lpstr>
      <vt:lpstr>Международная классификация аномалий почек  (Cambell’s Urology)1997  </vt:lpstr>
      <vt:lpstr>Аномалии почек</vt:lpstr>
      <vt:lpstr>Аномалии почек</vt:lpstr>
      <vt:lpstr>Аномалии почек</vt:lpstr>
      <vt:lpstr>Презентация PowerPoint</vt:lpstr>
      <vt:lpstr>Аномалии почек</vt:lpstr>
      <vt:lpstr>Презентация PowerPoint</vt:lpstr>
      <vt:lpstr>Аномалии почек. Удвоение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Оренбургская государственная медицинская академия  Кафедра детской хирургии    АЛГОРИТМ УРОЛОГИЧЕСКОЙ   ДИАГНОСТИКИ В ПЕДИАТРИИ   Доцент И.В.Афуков</dc:title>
  <dc:creator>Слава</dc:creator>
  <cp:lastModifiedBy>user</cp:lastModifiedBy>
  <cp:revision>101</cp:revision>
  <dcterms:created xsi:type="dcterms:W3CDTF">2009-03-24T14:13:37Z</dcterms:created>
  <dcterms:modified xsi:type="dcterms:W3CDTF">2020-03-19T04:53:57Z</dcterms:modified>
</cp:coreProperties>
</file>